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diagrams/layout1.xml" ContentType="application/vnd.openxmlformats-officedocument.drawingml.diagramLayout+xml"/>
  <Override PartName="/ppt/diagrams/quickStyle1.xml" ContentType="application/vnd.openxmlformats-officedocument.drawingml.diagramStyl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6" r:id="rId1"/>
  </p:sldMasterIdLst>
  <p:notesMasterIdLst>
    <p:notesMasterId r:id="rId38"/>
  </p:notesMasterIdLst>
  <p:handoutMasterIdLst>
    <p:handoutMasterId r:id="rId39"/>
  </p:handoutMasterIdLst>
  <p:sldIdLst>
    <p:sldId id="256" r:id="rId2"/>
    <p:sldId id="284" r:id="rId3"/>
    <p:sldId id="309" r:id="rId4"/>
    <p:sldId id="283" r:id="rId5"/>
    <p:sldId id="293" r:id="rId6"/>
    <p:sldId id="280" r:id="rId7"/>
    <p:sldId id="285" r:id="rId8"/>
    <p:sldId id="294" r:id="rId9"/>
    <p:sldId id="288" r:id="rId10"/>
    <p:sldId id="307" r:id="rId11"/>
    <p:sldId id="308" r:id="rId12"/>
    <p:sldId id="295" r:id="rId13"/>
    <p:sldId id="257" r:id="rId14"/>
    <p:sldId id="304" r:id="rId15"/>
    <p:sldId id="286" r:id="rId16"/>
    <p:sldId id="296" r:id="rId17"/>
    <p:sldId id="281" r:id="rId18"/>
    <p:sldId id="258" r:id="rId19"/>
    <p:sldId id="305" r:id="rId20"/>
    <p:sldId id="259" r:id="rId21"/>
    <p:sldId id="263" r:id="rId22"/>
    <p:sldId id="260" r:id="rId23"/>
    <p:sldId id="298" r:id="rId24"/>
    <p:sldId id="262" r:id="rId25"/>
    <p:sldId id="299" r:id="rId26"/>
    <p:sldId id="300" r:id="rId27"/>
    <p:sldId id="267" r:id="rId28"/>
    <p:sldId id="264" r:id="rId29"/>
    <p:sldId id="301" r:id="rId30"/>
    <p:sldId id="265" r:id="rId31"/>
    <p:sldId id="313" r:id="rId32"/>
    <p:sldId id="310" r:id="rId33"/>
    <p:sldId id="312" r:id="rId34"/>
    <p:sldId id="302" r:id="rId35"/>
    <p:sldId id="266" r:id="rId36"/>
    <p:sldId id="306" r:id="rId37"/>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98" autoAdjust="0"/>
    <p:restoredTop sz="97222" autoAdjust="0"/>
  </p:normalViewPr>
  <p:slideViewPr>
    <p:cSldViewPr snapToObjects="1">
      <p:cViewPr>
        <p:scale>
          <a:sx n="100" d="100"/>
          <a:sy n="100" d="100"/>
        </p:scale>
        <p:origin x="-1648" y="5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0" d="100"/>
        <a:sy n="300" d="100"/>
      </p:scale>
      <p:origin x="0" y="5336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1273C-D4F8-DD46-857A-151590AB5F21}"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91624AB7-AB55-1C48-90A0-336E351E3813}">
      <dgm:prSet custT="1"/>
      <dgm:spPr>
        <a:solidFill>
          <a:srgbClr val="9C9EC7"/>
        </a:solidFill>
        <a:ln>
          <a:solidFill>
            <a:srgbClr val="000090"/>
          </a:solidFill>
        </a:ln>
      </dgm:spPr>
      <dgm:t>
        <a:bodyPr/>
        <a:lstStyle/>
        <a:p>
          <a:pPr rtl="0"/>
          <a:r>
            <a:rPr lang="en-US" sz="3000" dirty="0" smtClean="0">
              <a:solidFill>
                <a:srgbClr val="000000"/>
              </a:solidFill>
              <a:latin typeface="Gill Sans"/>
              <a:cs typeface="Gill Sans"/>
            </a:rPr>
            <a:t>CLOSED-ENDED</a:t>
          </a:r>
          <a:endParaRPr lang="en-US" sz="3000" dirty="0">
            <a:solidFill>
              <a:srgbClr val="000000"/>
            </a:solidFill>
            <a:latin typeface="Gill Sans"/>
            <a:cs typeface="Gill Sans"/>
          </a:endParaRPr>
        </a:p>
      </dgm:t>
    </dgm:pt>
    <dgm:pt modelId="{7F65D4FA-7C5C-0348-9CC6-7FA30BDF8422}" type="sibTrans" cxnId="{16BA67F0-037C-A54B-8FFE-93FC3A708D15}">
      <dgm:prSet/>
      <dgm:spPr>
        <a:gradFill flip="none" rotWithShape="1">
          <a:gsLst>
            <a:gs pos="12000">
              <a:schemeClr val="accent1">
                <a:lumMod val="60000"/>
                <a:lumOff val="40000"/>
              </a:schemeClr>
            </a:gs>
            <a:gs pos="90000">
              <a:srgbClr val="CABBE2"/>
            </a:gs>
          </a:gsLst>
          <a:path path="circle">
            <a:fillToRect l="100000" t="100000"/>
          </a:path>
          <a:tileRect r="-100000" b="-100000"/>
        </a:gradFill>
        <a:ln>
          <a:solidFill>
            <a:srgbClr val="0000FF"/>
          </a:solidFill>
        </a:ln>
      </dgm:spPr>
      <dgm:t>
        <a:bodyPr/>
        <a:lstStyle/>
        <a:p>
          <a:endParaRPr lang="en-US"/>
        </a:p>
      </dgm:t>
    </dgm:pt>
    <dgm:pt modelId="{49B2DA66-5E2D-934E-96D6-71A34B8E4807}" type="parTrans" cxnId="{16BA67F0-037C-A54B-8FFE-93FC3A708D15}">
      <dgm:prSet/>
      <dgm:spPr/>
      <dgm:t>
        <a:bodyPr/>
        <a:lstStyle/>
        <a:p>
          <a:endParaRPr lang="en-US"/>
        </a:p>
      </dgm:t>
    </dgm:pt>
    <dgm:pt modelId="{2F9D2C6C-12E3-3C4A-B881-AC4CBF10B9CB}">
      <dgm:prSet custT="1"/>
      <dgm:spPr>
        <a:solidFill>
          <a:srgbClr val="6386FF"/>
        </a:solidFill>
        <a:ln>
          <a:solidFill>
            <a:srgbClr val="000090"/>
          </a:solidFill>
        </a:ln>
      </dgm:spPr>
      <dgm:t>
        <a:bodyPr/>
        <a:lstStyle/>
        <a:p>
          <a:pPr rtl="0"/>
          <a:r>
            <a:rPr lang="en-US" sz="3000" dirty="0" smtClean="0">
              <a:solidFill>
                <a:srgbClr val="000000"/>
              </a:solidFill>
              <a:latin typeface="Gill Sans"/>
              <a:cs typeface="Gill Sans"/>
            </a:rPr>
            <a:t>OPEN-ENDED</a:t>
          </a:r>
          <a:endParaRPr lang="en-US" sz="3000" dirty="0">
            <a:solidFill>
              <a:srgbClr val="000000"/>
            </a:solidFill>
            <a:latin typeface="Gill Sans"/>
            <a:cs typeface="Gill Sans"/>
          </a:endParaRPr>
        </a:p>
      </dgm:t>
    </dgm:pt>
    <dgm:pt modelId="{A44FDE7D-09D2-954D-A4B1-10F2E9163283}" type="sibTrans" cxnId="{5A2565BB-F4EF-3A4B-ABB9-652EB6D952C6}">
      <dgm:prSet/>
      <dgm:spPr/>
      <dgm:t>
        <a:bodyPr/>
        <a:lstStyle/>
        <a:p>
          <a:endParaRPr lang="en-US"/>
        </a:p>
      </dgm:t>
    </dgm:pt>
    <dgm:pt modelId="{97F4DE7B-F6A0-AD49-900B-FC8DFA198B8C}" type="parTrans" cxnId="{5A2565BB-F4EF-3A4B-ABB9-652EB6D952C6}">
      <dgm:prSet/>
      <dgm:spPr/>
      <dgm:t>
        <a:bodyPr/>
        <a:lstStyle/>
        <a:p>
          <a:endParaRPr lang="en-US"/>
        </a:p>
      </dgm:t>
    </dgm:pt>
    <dgm:pt modelId="{53BDBA8B-C270-8345-9EFD-8B82557B3F1A}">
      <dgm:prSet/>
      <dgm:spPr/>
      <dgm:t>
        <a:bodyPr/>
        <a:lstStyle/>
        <a:p>
          <a:endParaRPr lang="en-US" dirty="0"/>
        </a:p>
      </dgm:t>
    </dgm:pt>
    <dgm:pt modelId="{CDD60646-CB2C-E043-9439-86971455BD9B}" type="parTrans" cxnId="{E1AE45CD-96CA-6C4C-96BA-1ECE9D47B2A6}">
      <dgm:prSet/>
      <dgm:spPr/>
      <dgm:t>
        <a:bodyPr/>
        <a:lstStyle/>
        <a:p>
          <a:endParaRPr lang="en-US"/>
        </a:p>
      </dgm:t>
    </dgm:pt>
    <dgm:pt modelId="{2811ABBA-F294-6C4B-A746-7EC6634864C5}" type="sibTrans" cxnId="{E1AE45CD-96CA-6C4C-96BA-1ECE9D47B2A6}">
      <dgm:prSet/>
      <dgm:spPr/>
      <dgm:t>
        <a:bodyPr/>
        <a:lstStyle/>
        <a:p>
          <a:endParaRPr lang="en-US"/>
        </a:p>
      </dgm:t>
    </dgm:pt>
    <dgm:pt modelId="{8474C352-5CA2-7246-886C-ADC024E1617A}" type="pres">
      <dgm:prSet presAssocID="{B5E1273C-D4F8-DD46-857A-151590AB5F21}" presName="Name0" presStyleCnt="0">
        <dgm:presLayoutVars>
          <dgm:dir/>
          <dgm:animLvl val="lvl"/>
          <dgm:resizeHandles val="exact"/>
        </dgm:presLayoutVars>
      </dgm:prSet>
      <dgm:spPr/>
      <dgm:t>
        <a:bodyPr/>
        <a:lstStyle/>
        <a:p>
          <a:endParaRPr lang="en-US"/>
        </a:p>
      </dgm:t>
    </dgm:pt>
    <dgm:pt modelId="{96852BD3-5141-3347-B42A-7CDB6458CB25}" type="pres">
      <dgm:prSet presAssocID="{B5E1273C-D4F8-DD46-857A-151590AB5F21}" presName="tSp" presStyleCnt="0"/>
      <dgm:spPr/>
    </dgm:pt>
    <dgm:pt modelId="{DB5A13AA-04FB-014A-9306-D27D4635E0E9}" type="pres">
      <dgm:prSet presAssocID="{B5E1273C-D4F8-DD46-857A-151590AB5F21}" presName="bSp" presStyleCnt="0"/>
      <dgm:spPr/>
    </dgm:pt>
    <dgm:pt modelId="{0526B9D4-FA5A-2F41-A0EB-05386E9D4957}" type="pres">
      <dgm:prSet presAssocID="{B5E1273C-D4F8-DD46-857A-151590AB5F21}" presName="process" presStyleCnt="0"/>
      <dgm:spPr/>
    </dgm:pt>
    <dgm:pt modelId="{DE356631-82B0-0C40-8D76-E0B28D527334}" type="pres">
      <dgm:prSet presAssocID="{91624AB7-AB55-1C48-90A0-336E351E3813}" presName="composite1" presStyleCnt="0"/>
      <dgm:spPr/>
    </dgm:pt>
    <dgm:pt modelId="{0AEC5978-F591-6A47-A0C8-0B064A806082}" type="pres">
      <dgm:prSet presAssocID="{91624AB7-AB55-1C48-90A0-336E351E3813}" presName="dummyNode1" presStyleLbl="node1" presStyleIdx="0" presStyleCnt="2"/>
      <dgm:spPr/>
    </dgm:pt>
    <dgm:pt modelId="{FD44C375-F3D3-C64D-9200-174962736545}" type="pres">
      <dgm:prSet presAssocID="{91624AB7-AB55-1C48-90A0-336E351E3813}" presName="childNode1" presStyleLbl="bgAcc1" presStyleIdx="0" presStyleCnt="2" custAng="17013616" custFlipVert="0" custFlipHor="1" custScaleX="3081" custScaleY="3140" custLinFactNeighborX="49427" custLinFactNeighborY="-30470">
        <dgm:presLayoutVars>
          <dgm:bulletEnabled val="1"/>
        </dgm:presLayoutVars>
      </dgm:prSet>
      <dgm:spPr/>
      <dgm:t>
        <a:bodyPr/>
        <a:lstStyle/>
        <a:p>
          <a:endParaRPr lang="en-US"/>
        </a:p>
      </dgm:t>
    </dgm:pt>
    <dgm:pt modelId="{7CFBC54F-D195-1E49-AB6B-591F6BA74238}" type="pres">
      <dgm:prSet presAssocID="{91624AB7-AB55-1C48-90A0-336E351E3813}" presName="childNode1tx" presStyleLbl="bgAcc1" presStyleIdx="0" presStyleCnt="2">
        <dgm:presLayoutVars>
          <dgm:bulletEnabled val="1"/>
        </dgm:presLayoutVars>
      </dgm:prSet>
      <dgm:spPr/>
      <dgm:t>
        <a:bodyPr/>
        <a:lstStyle/>
        <a:p>
          <a:endParaRPr lang="en-US"/>
        </a:p>
      </dgm:t>
    </dgm:pt>
    <dgm:pt modelId="{EAB3EAB4-3801-0343-B97F-5CBAF899D292}" type="pres">
      <dgm:prSet presAssocID="{91624AB7-AB55-1C48-90A0-336E351E3813}" presName="parentNode1" presStyleLbl="node1" presStyleIdx="0" presStyleCnt="2" custScaleX="107606" custScaleY="192390" custLinFactNeighborX="-12758" custLinFactNeighborY="-93569">
        <dgm:presLayoutVars>
          <dgm:chMax val="1"/>
          <dgm:bulletEnabled val="1"/>
        </dgm:presLayoutVars>
      </dgm:prSet>
      <dgm:spPr/>
      <dgm:t>
        <a:bodyPr/>
        <a:lstStyle/>
        <a:p>
          <a:endParaRPr lang="en-US"/>
        </a:p>
      </dgm:t>
    </dgm:pt>
    <dgm:pt modelId="{A7507198-ABEA-EB4D-9E51-4F6746490883}" type="pres">
      <dgm:prSet presAssocID="{91624AB7-AB55-1C48-90A0-336E351E3813}" presName="connSite1" presStyleCnt="0"/>
      <dgm:spPr/>
    </dgm:pt>
    <dgm:pt modelId="{84980528-5C2E-A54A-A17C-35A8B415BC95}" type="pres">
      <dgm:prSet presAssocID="{7F65D4FA-7C5C-0348-9CC6-7FA30BDF8422}" presName="Name9" presStyleLbl="sibTrans2D1" presStyleIdx="0" presStyleCnt="1" custScaleY="23697" custLinFactNeighborX="24267" custLinFactNeighborY="-29306"/>
      <dgm:spPr/>
      <dgm:t>
        <a:bodyPr/>
        <a:lstStyle/>
        <a:p>
          <a:endParaRPr lang="en-US"/>
        </a:p>
      </dgm:t>
    </dgm:pt>
    <dgm:pt modelId="{0F4258B8-B4FD-DA4A-A2F5-AFBA9BBE6D6D}" type="pres">
      <dgm:prSet presAssocID="{2F9D2C6C-12E3-3C4A-B881-AC4CBF10B9CB}" presName="composite2" presStyleCnt="0"/>
      <dgm:spPr/>
    </dgm:pt>
    <dgm:pt modelId="{014E4EE4-CC59-8F40-962F-58852CEEBD83}" type="pres">
      <dgm:prSet presAssocID="{2F9D2C6C-12E3-3C4A-B881-AC4CBF10B9CB}" presName="dummyNode2" presStyleLbl="node1" presStyleIdx="0" presStyleCnt="2"/>
      <dgm:spPr/>
    </dgm:pt>
    <dgm:pt modelId="{4E56107D-4DB1-7E4F-B0C4-A99A789F6277}" type="pres">
      <dgm:prSet presAssocID="{2F9D2C6C-12E3-3C4A-B881-AC4CBF10B9CB}" presName="childNode2" presStyleLbl="bgAcc1" presStyleIdx="1" presStyleCnt="2" custScaleX="82552" custScaleY="29958" custLinFactNeighborX="5372" custLinFactNeighborY="9896">
        <dgm:presLayoutVars>
          <dgm:bulletEnabled val="1"/>
        </dgm:presLayoutVars>
      </dgm:prSet>
      <dgm:spPr>
        <a:noFill/>
        <a:ln>
          <a:noFill/>
        </a:ln>
      </dgm:spPr>
      <dgm:t>
        <a:bodyPr/>
        <a:lstStyle/>
        <a:p>
          <a:endParaRPr lang="en-US"/>
        </a:p>
      </dgm:t>
    </dgm:pt>
    <dgm:pt modelId="{B61B300F-CB8A-1645-8C33-48C4698BF56F}" type="pres">
      <dgm:prSet presAssocID="{2F9D2C6C-12E3-3C4A-B881-AC4CBF10B9CB}" presName="childNode2tx" presStyleLbl="bgAcc1" presStyleIdx="1" presStyleCnt="2">
        <dgm:presLayoutVars>
          <dgm:bulletEnabled val="1"/>
        </dgm:presLayoutVars>
      </dgm:prSet>
      <dgm:spPr/>
      <dgm:t>
        <a:bodyPr/>
        <a:lstStyle/>
        <a:p>
          <a:endParaRPr lang="en-US"/>
        </a:p>
      </dgm:t>
    </dgm:pt>
    <dgm:pt modelId="{F4B741E0-877D-7246-B11A-4C94B78685F9}" type="pres">
      <dgm:prSet presAssocID="{2F9D2C6C-12E3-3C4A-B881-AC4CBF10B9CB}" presName="parentNode2" presStyleLbl="node1" presStyleIdx="1" presStyleCnt="2" custAng="11167378" custFlipVert="1" custScaleX="107527" custScaleY="199339" custLinFactY="61391" custLinFactNeighborX="-28197" custLinFactNeighborY="100000">
        <dgm:presLayoutVars>
          <dgm:chMax val="0"/>
          <dgm:bulletEnabled val="1"/>
        </dgm:presLayoutVars>
      </dgm:prSet>
      <dgm:spPr/>
      <dgm:t>
        <a:bodyPr/>
        <a:lstStyle/>
        <a:p>
          <a:endParaRPr lang="en-US"/>
        </a:p>
      </dgm:t>
    </dgm:pt>
    <dgm:pt modelId="{B1810F7E-30E9-0849-88B4-889D67BCA1B0}" type="pres">
      <dgm:prSet presAssocID="{2F9D2C6C-12E3-3C4A-B881-AC4CBF10B9CB}" presName="connSite2" presStyleCnt="0"/>
      <dgm:spPr/>
    </dgm:pt>
  </dgm:ptLst>
  <dgm:cxnLst>
    <dgm:cxn modelId="{E4A4A3FE-10AA-D44B-B9CF-5E671138D61C}" type="presOf" srcId="{B5E1273C-D4F8-DD46-857A-151590AB5F21}" destId="{8474C352-5CA2-7246-886C-ADC024E1617A}" srcOrd="0" destOrd="0" presId="urn:microsoft.com/office/officeart/2005/8/layout/hProcess4"/>
    <dgm:cxn modelId="{E1AE45CD-96CA-6C4C-96BA-1ECE9D47B2A6}" srcId="{91624AB7-AB55-1C48-90A0-336E351E3813}" destId="{53BDBA8B-C270-8345-9EFD-8B82557B3F1A}" srcOrd="0" destOrd="0" parTransId="{CDD60646-CB2C-E043-9439-86971455BD9B}" sibTransId="{2811ABBA-F294-6C4B-A746-7EC6634864C5}"/>
    <dgm:cxn modelId="{D4DAA215-8AFA-FF48-A5A4-AC5D98668AFD}" type="presOf" srcId="{2F9D2C6C-12E3-3C4A-B881-AC4CBF10B9CB}" destId="{F4B741E0-877D-7246-B11A-4C94B78685F9}" srcOrd="0" destOrd="0" presId="urn:microsoft.com/office/officeart/2005/8/layout/hProcess4"/>
    <dgm:cxn modelId="{5A2565BB-F4EF-3A4B-ABB9-652EB6D952C6}" srcId="{B5E1273C-D4F8-DD46-857A-151590AB5F21}" destId="{2F9D2C6C-12E3-3C4A-B881-AC4CBF10B9CB}" srcOrd="1" destOrd="0" parTransId="{97F4DE7B-F6A0-AD49-900B-FC8DFA198B8C}" sibTransId="{A44FDE7D-09D2-954D-A4B1-10F2E9163283}"/>
    <dgm:cxn modelId="{82B678E5-2682-9F45-A593-23780DCE5FFE}" type="presOf" srcId="{91624AB7-AB55-1C48-90A0-336E351E3813}" destId="{EAB3EAB4-3801-0343-B97F-5CBAF899D292}" srcOrd="0" destOrd="0" presId="urn:microsoft.com/office/officeart/2005/8/layout/hProcess4"/>
    <dgm:cxn modelId="{16BA67F0-037C-A54B-8FFE-93FC3A708D15}" srcId="{B5E1273C-D4F8-DD46-857A-151590AB5F21}" destId="{91624AB7-AB55-1C48-90A0-336E351E3813}" srcOrd="0" destOrd="0" parTransId="{49B2DA66-5E2D-934E-96D6-71A34B8E4807}" sibTransId="{7F65D4FA-7C5C-0348-9CC6-7FA30BDF8422}"/>
    <dgm:cxn modelId="{410201F1-53DA-BC45-B14E-26850D1E8D67}" type="presOf" srcId="{53BDBA8B-C270-8345-9EFD-8B82557B3F1A}" destId="{7CFBC54F-D195-1E49-AB6B-591F6BA74238}" srcOrd="1" destOrd="0" presId="urn:microsoft.com/office/officeart/2005/8/layout/hProcess4"/>
    <dgm:cxn modelId="{20116188-580D-4F43-A7E8-D0B91393EE46}" type="presOf" srcId="{53BDBA8B-C270-8345-9EFD-8B82557B3F1A}" destId="{FD44C375-F3D3-C64D-9200-174962736545}" srcOrd="0" destOrd="0" presId="urn:microsoft.com/office/officeart/2005/8/layout/hProcess4"/>
    <dgm:cxn modelId="{B04C858E-0BC3-2943-A88F-B37F7895B9AD}" type="presOf" srcId="{7F65D4FA-7C5C-0348-9CC6-7FA30BDF8422}" destId="{84980528-5C2E-A54A-A17C-35A8B415BC95}" srcOrd="0" destOrd="0" presId="urn:microsoft.com/office/officeart/2005/8/layout/hProcess4"/>
    <dgm:cxn modelId="{36A76933-5A77-CB4D-B05E-6E1BD7CBA70F}" type="presParOf" srcId="{8474C352-5CA2-7246-886C-ADC024E1617A}" destId="{96852BD3-5141-3347-B42A-7CDB6458CB25}" srcOrd="0" destOrd="0" presId="urn:microsoft.com/office/officeart/2005/8/layout/hProcess4"/>
    <dgm:cxn modelId="{129124BB-0D6A-A741-8C53-E6F1DBCC4AE0}" type="presParOf" srcId="{8474C352-5CA2-7246-886C-ADC024E1617A}" destId="{DB5A13AA-04FB-014A-9306-D27D4635E0E9}" srcOrd="1" destOrd="0" presId="urn:microsoft.com/office/officeart/2005/8/layout/hProcess4"/>
    <dgm:cxn modelId="{1BBFB5BB-F3E6-B84A-8D59-975D9EDBF144}" type="presParOf" srcId="{8474C352-5CA2-7246-886C-ADC024E1617A}" destId="{0526B9D4-FA5A-2F41-A0EB-05386E9D4957}" srcOrd="2" destOrd="0" presId="urn:microsoft.com/office/officeart/2005/8/layout/hProcess4"/>
    <dgm:cxn modelId="{32A43C28-4884-5D44-8EF2-9CE1DAC329C8}" type="presParOf" srcId="{0526B9D4-FA5A-2F41-A0EB-05386E9D4957}" destId="{DE356631-82B0-0C40-8D76-E0B28D527334}" srcOrd="0" destOrd="0" presId="urn:microsoft.com/office/officeart/2005/8/layout/hProcess4"/>
    <dgm:cxn modelId="{B34AC73C-9C9F-1944-8210-548314E62D80}" type="presParOf" srcId="{DE356631-82B0-0C40-8D76-E0B28D527334}" destId="{0AEC5978-F591-6A47-A0C8-0B064A806082}" srcOrd="0" destOrd="0" presId="urn:microsoft.com/office/officeart/2005/8/layout/hProcess4"/>
    <dgm:cxn modelId="{ACC3A157-C792-1D41-8F31-5B012593CEB7}" type="presParOf" srcId="{DE356631-82B0-0C40-8D76-E0B28D527334}" destId="{FD44C375-F3D3-C64D-9200-174962736545}" srcOrd="1" destOrd="0" presId="urn:microsoft.com/office/officeart/2005/8/layout/hProcess4"/>
    <dgm:cxn modelId="{8F2DAC8B-5963-AD43-AA73-7D8773DCE330}" type="presParOf" srcId="{DE356631-82B0-0C40-8D76-E0B28D527334}" destId="{7CFBC54F-D195-1E49-AB6B-591F6BA74238}" srcOrd="2" destOrd="0" presId="urn:microsoft.com/office/officeart/2005/8/layout/hProcess4"/>
    <dgm:cxn modelId="{90AA27F1-1A51-A843-BB53-B98F14D8D0BB}" type="presParOf" srcId="{DE356631-82B0-0C40-8D76-E0B28D527334}" destId="{EAB3EAB4-3801-0343-B97F-5CBAF899D292}" srcOrd="3" destOrd="0" presId="urn:microsoft.com/office/officeart/2005/8/layout/hProcess4"/>
    <dgm:cxn modelId="{8C9E85B5-9562-664D-843E-6B7870FC25D2}" type="presParOf" srcId="{DE356631-82B0-0C40-8D76-E0B28D527334}" destId="{A7507198-ABEA-EB4D-9E51-4F6746490883}" srcOrd="4" destOrd="0" presId="urn:microsoft.com/office/officeart/2005/8/layout/hProcess4"/>
    <dgm:cxn modelId="{1A906EDC-DE5D-3244-A0F4-EC44F028810C}" type="presParOf" srcId="{0526B9D4-FA5A-2F41-A0EB-05386E9D4957}" destId="{84980528-5C2E-A54A-A17C-35A8B415BC95}" srcOrd="1" destOrd="0" presId="urn:microsoft.com/office/officeart/2005/8/layout/hProcess4"/>
    <dgm:cxn modelId="{1F0F156E-19B6-0F46-95B6-60921E4F5C01}" type="presParOf" srcId="{0526B9D4-FA5A-2F41-A0EB-05386E9D4957}" destId="{0F4258B8-B4FD-DA4A-A2F5-AFBA9BBE6D6D}" srcOrd="2" destOrd="0" presId="urn:microsoft.com/office/officeart/2005/8/layout/hProcess4"/>
    <dgm:cxn modelId="{085227A4-CF68-B247-873D-72DF382175D5}" type="presParOf" srcId="{0F4258B8-B4FD-DA4A-A2F5-AFBA9BBE6D6D}" destId="{014E4EE4-CC59-8F40-962F-58852CEEBD83}" srcOrd="0" destOrd="0" presId="urn:microsoft.com/office/officeart/2005/8/layout/hProcess4"/>
    <dgm:cxn modelId="{40C719A0-D3EB-F142-BF28-59750F44842C}" type="presParOf" srcId="{0F4258B8-B4FD-DA4A-A2F5-AFBA9BBE6D6D}" destId="{4E56107D-4DB1-7E4F-B0C4-A99A789F6277}" srcOrd="1" destOrd="0" presId="urn:microsoft.com/office/officeart/2005/8/layout/hProcess4"/>
    <dgm:cxn modelId="{09333E41-7D79-EA49-9F3B-6E0181411DFE}" type="presParOf" srcId="{0F4258B8-B4FD-DA4A-A2F5-AFBA9BBE6D6D}" destId="{B61B300F-CB8A-1645-8C33-48C4698BF56F}" srcOrd="2" destOrd="0" presId="urn:microsoft.com/office/officeart/2005/8/layout/hProcess4"/>
    <dgm:cxn modelId="{66A256E7-139F-0F43-86C4-C086974BB0F6}" type="presParOf" srcId="{0F4258B8-B4FD-DA4A-A2F5-AFBA9BBE6D6D}" destId="{F4B741E0-877D-7246-B11A-4C94B78685F9}" srcOrd="3" destOrd="0" presId="urn:microsoft.com/office/officeart/2005/8/layout/hProcess4"/>
    <dgm:cxn modelId="{1A0D472A-B110-E84B-A194-B077721942D2}" type="presParOf" srcId="{0F4258B8-B4FD-DA4A-A2F5-AFBA9BBE6D6D}" destId="{B1810F7E-30E9-0849-88B4-889D67BCA1B0}"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44C375-F3D3-C64D-9200-174962736545}">
      <dsp:nvSpPr>
        <dsp:cNvPr id="0" name=""/>
        <dsp:cNvSpPr/>
      </dsp:nvSpPr>
      <dsp:spPr>
        <a:xfrm rot="4586384" flipH="1">
          <a:off x="2602744" y="875193"/>
          <a:ext cx="54395" cy="457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57150" lvl="1" indent="-57150" algn="l" defTabSz="222250">
            <a:lnSpc>
              <a:spcPct val="90000"/>
            </a:lnSpc>
            <a:spcBef>
              <a:spcPct val="0"/>
            </a:spcBef>
            <a:spcAft>
              <a:spcPct val="15000"/>
            </a:spcAft>
            <a:buChar char="••"/>
          </a:pPr>
          <a:endParaRPr lang="en-US" sz="500" kern="1200" dirty="0"/>
        </a:p>
      </dsp:txBody>
      <dsp:txXfrm rot="4586384" flipH="1">
        <a:off x="2602744" y="875193"/>
        <a:ext cx="54395" cy="35926"/>
      </dsp:txXfrm>
    </dsp:sp>
    <dsp:sp modelId="{84980528-5C2E-A54A-A17C-35A8B415BC95}">
      <dsp:nvSpPr>
        <dsp:cNvPr id="0" name=""/>
        <dsp:cNvSpPr/>
      </dsp:nvSpPr>
      <dsp:spPr>
        <a:xfrm>
          <a:off x="2380805" y="859598"/>
          <a:ext cx="2527840" cy="599022"/>
        </a:xfrm>
        <a:prstGeom prst="circularArrow">
          <a:avLst>
            <a:gd name="adj1" fmla="val 2532"/>
            <a:gd name="adj2" fmla="val 307105"/>
            <a:gd name="adj3" fmla="val 3319753"/>
            <a:gd name="adj4" fmla="val 10261627"/>
            <a:gd name="adj5" fmla="val 2954"/>
          </a:avLst>
        </a:prstGeom>
        <a:gradFill flip="none" rotWithShape="1">
          <a:gsLst>
            <a:gs pos="12000">
              <a:schemeClr val="accent1">
                <a:lumMod val="60000"/>
                <a:lumOff val="40000"/>
              </a:schemeClr>
            </a:gs>
            <a:gs pos="90000">
              <a:srgbClr val="CABBE2"/>
            </a:gs>
          </a:gsLst>
          <a:path path="circle">
            <a:fillToRect l="100000" t="100000"/>
          </a:path>
          <a:tileRect r="-100000" b="-100000"/>
        </a:gradFill>
        <a:ln>
          <a:solidFill>
            <a:srgbClr val="0000FF"/>
          </a:solid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tint val="60000"/>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EAB3EAB4-3801-0343-B97F-5CBAF899D292}">
      <dsp:nvSpPr>
        <dsp:cNvPr id="0" name=""/>
        <dsp:cNvSpPr/>
      </dsp:nvSpPr>
      <dsp:spPr>
        <a:xfrm>
          <a:off x="1006979" y="885569"/>
          <a:ext cx="1688713" cy="1200664"/>
        </a:xfrm>
        <a:prstGeom prst="roundRect">
          <a:avLst>
            <a:gd name="adj" fmla="val 10000"/>
          </a:avLst>
        </a:prstGeom>
        <a:solidFill>
          <a:srgbClr val="9C9EC7"/>
        </a:solidFill>
        <a:ln>
          <a:solidFill>
            <a:srgbClr val="000090"/>
          </a:solid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rtl="0">
            <a:lnSpc>
              <a:spcPct val="90000"/>
            </a:lnSpc>
            <a:spcBef>
              <a:spcPct val="0"/>
            </a:spcBef>
            <a:spcAft>
              <a:spcPct val="35000"/>
            </a:spcAft>
          </a:pPr>
          <a:r>
            <a:rPr lang="en-US" sz="3000" kern="1200" dirty="0" smtClean="0">
              <a:solidFill>
                <a:srgbClr val="000000"/>
              </a:solidFill>
              <a:latin typeface="Gill Sans"/>
              <a:cs typeface="Gill Sans"/>
            </a:rPr>
            <a:t>CLOSED-ENDED</a:t>
          </a:r>
          <a:endParaRPr lang="en-US" sz="3000" kern="1200" dirty="0">
            <a:solidFill>
              <a:srgbClr val="000000"/>
            </a:solidFill>
            <a:latin typeface="Gill Sans"/>
            <a:cs typeface="Gill Sans"/>
          </a:endParaRPr>
        </a:p>
      </dsp:txBody>
      <dsp:txXfrm>
        <a:off x="1006979" y="885569"/>
        <a:ext cx="1688713" cy="1200664"/>
      </dsp:txXfrm>
    </dsp:sp>
    <dsp:sp modelId="{4E56107D-4DB1-7E4F-B0C4-A99A789F6277}">
      <dsp:nvSpPr>
        <dsp:cNvPr id="0" name=""/>
        <dsp:cNvSpPr/>
      </dsp:nvSpPr>
      <dsp:spPr>
        <a:xfrm>
          <a:off x="3449577" y="1566871"/>
          <a:ext cx="1457469" cy="436243"/>
        </a:xfrm>
        <a:prstGeom prst="roundRect">
          <a:avLst>
            <a:gd name="adj" fmla="val 10000"/>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F4B741E0-877D-7246-B11A-4C94B78685F9}">
      <dsp:nvSpPr>
        <dsp:cNvPr id="0" name=""/>
        <dsp:cNvSpPr/>
      </dsp:nvSpPr>
      <dsp:spPr>
        <a:xfrm rot="10432622" flipV="1">
          <a:off x="3091475" y="1297987"/>
          <a:ext cx="1687473" cy="1244031"/>
        </a:xfrm>
        <a:prstGeom prst="roundRect">
          <a:avLst>
            <a:gd name="adj" fmla="val 10000"/>
          </a:avLst>
        </a:prstGeom>
        <a:solidFill>
          <a:srgbClr val="6386FF"/>
        </a:solidFill>
        <a:ln>
          <a:solidFill>
            <a:srgbClr val="000090"/>
          </a:solid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rtl="0">
            <a:lnSpc>
              <a:spcPct val="90000"/>
            </a:lnSpc>
            <a:spcBef>
              <a:spcPct val="0"/>
            </a:spcBef>
            <a:spcAft>
              <a:spcPct val="35000"/>
            </a:spcAft>
          </a:pPr>
          <a:r>
            <a:rPr lang="en-US" sz="3000" kern="1200" dirty="0" smtClean="0">
              <a:solidFill>
                <a:srgbClr val="000000"/>
              </a:solidFill>
              <a:latin typeface="Gill Sans"/>
              <a:cs typeface="Gill Sans"/>
            </a:rPr>
            <a:t>OPEN-ENDED</a:t>
          </a:r>
          <a:endParaRPr lang="en-US" sz="3000" kern="1200" dirty="0">
            <a:solidFill>
              <a:srgbClr val="000000"/>
            </a:solidFill>
            <a:latin typeface="Gill Sans"/>
            <a:cs typeface="Gill Sans"/>
          </a:endParaRPr>
        </a:p>
      </dsp:txBody>
      <dsp:txXfrm rot="10432622" flipV="1">
        <a:off x="3091475" y="1297987"/>
        <a:ext cx="1687473" cy="124403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400BB9-0E6D-6345-8C03-7747DC7B9DC0}" type="datetimeFigureOut">
              <a:rPr lang="en-US" smtClean="0"/>
              <a:pPr/>
              <a:t>9/5/13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F65396-7E72-A048-B8E3-14BD4FEAE4D0}"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95313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8984A6-ACEC-0746-965B-AC182DF24D2F}" type="datetimeFigureOut">
              <a:rPr lang="en-US" smtClean="0"/>
              <a:pPr/>
              <a:t>9/5/13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185F50-0E00-0346-A4F1-75C28DF5B69F}"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450936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185F50-0E00-0346-A4F1-75C28DF5B69F}"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20DAC5A3-9D6B-434D-BC74-614C08161357}" type="datetime1">
              <a:rPr lang="en-US" smtClean="0"/>
              <a:pPr/>
              <a:t>9/5/13</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r>
              <a:rPr lang="en-US" smtClean="0"/>
              <a:t>www.rightquestion.org </a:t>
            </a:r>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2D9302E8-B54B-43A8-BF8D-761EF7D1D1D6}" type="slidenum">
              <a:rPr lang="en-US" smtClean="0"/>
              <a:pPr/>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49BA56-0EBE-E94B-A716-B6F8B9357341}" type="datetime1">
              <a:rPr lang="en-US" smtClean="0"/>
              <a:pPr/>
              <a:t>9/5/13</a:t>
            </a:fld>
            <a:endParaRPr lang="en-US" dirty="0"/>
          </a:p>
        </p:txBody>
      </p:sp>
      <p:sp>
        <p:nvSpPr>
          <p:cNvPr id="5" name="Footer Placeholder 4"/>
          <p:cNvSpPr>
            <a:spLocks noGrp="1"/>
          </p:cNvSpPr>
          <p:nvPr>
            <p:ph type="ftr" sz="quarter" idx="11"/>
          </p:nvPr>
        </p:nvSpPr>
        <p:spPr/>
        <p:txBody>
          <a:bodyPr/>
          <a:lstStyle/>
          <a:p>
            <a:r>
              <a:rPr lang="en-US" smtClean="0"/>
              <a:t>www.rightquestion.org </a:t>
            </a:r>
            <a:endParaRPr lang="en-US" dirty="0"/>
          </a:p>
        </p:txBody>
      </p:sp>
      <p:sp>
        <p:nvSpPr>
          <p:cNvPr id="6" name="Slide Number Placeholder 5"/>
          <p:cNvSpPr>
            <a:spLocks noGrp="1"/>
          </p:cNvSpPr>
          <p:nvPr>
            <p:ph type="sldNum" sz="quarter" idx="12"/>
          </p:nvPr>
        </p:nvSpPr>
        <p:spPr/>
        <p:txBody>
          <a:bodyPr/>
          <a:lstStyle/>
          <a:p>
            <a:fld id="{2D9302E8-B54B-43A8-BF8D-761EF7D1D1D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D67235-C96E-0040-A059-EE9D8E905900}" type="datetime1">
              <a:rPr lang="en-US" smtClean="0"/>
              <a:pPr/>
              <a:t>9/5/13</a:t>
            </a:fld>
            <a:endParaRPr lang="en-US" dirty="0"/>
          </a:p>
        </p:txBody>
      </p:sp>
      <p:sp>
        <p:nvSpPr>
          <p:cNvPr id="5" name="Footer Placeholder 4"/>
          <p:cNvSpPr>
            <a:spLocks noGrp="1"/>
          </p:cNvSpPr>
          <p:nvPr>
            <p:ph type="ftr" sz="quarter" idx="11"/>
          </p:nvPr>
        </p:nvSpPr>
        <p:spPr/>
        <p:txBody>
          <a:bodyPr/>
          <a:lstStyle/>
          <a:p>
            <a:r>
              <a:rPr lang="en-US" smtClean="0"/>
              <a:t>www.rightquestion.org </a:t>
            </a:r>
            <a:endParaRPr lang="en-US" dirty="0"/>
          </a:p>
        </p:txBody>
      </p:sp>
      <p:sp>
        <p:nvSpPr>
          <p:cNvPr id="6" name="Slide Number Placeholder 5"/>
          <p:cNvSpPr>
            <a:spLocks noGrp="1"/>
          </p:cNvSpPr>
          <p:nvPr>
            <p:ph type="sldNum" sz="quarter" idx="12"/>
          </p:nvPr>
        </p:nvSpPr>
        <p:spPr/>
        <p:txBody>
          <a:bodyPr/>
          <a:lstStyle/>
          <a:p>
            <a:fld id="{2D9302E8-B54B-43A8-BF8D-761EF7D1D1D6}" type="slidenum">
              <a:rPr lang="en-US" smtClean="0"/>
              <a:pPr/>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2"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F4B170-4129-3C45-963B-ED5C0911F01E}" type="datetime1">
              <a:rPr lang="en-US" smtClean="0"/>
              <a:pPr/>
              <a:t>9/5/13</a:t>
            </a:fld>
            <a:endParaRPr lang="en-US" dirty="0"/>
          </a:p>
        </p:txBody>
      </p:sp>
      <p:sp>
        <p:nvSpPr>
          <p:cNvPr id="5" name="Footer Placeholder 4"/>
          <p:cNvSpPr>
            <a:spLocks noGrp="1"/>
          </p:cNvSpPr>
          <p:nvPr>
            <p:ph type="ftr" sz="quarter" idx="11"/>
          </p:nvPr>
        </p:nvSpPr>
        <p:spPr/>
        <p:txBody>
          <a:bodyPr/>
          <a:lstStyle/>
          <a:p>
            <a:r>
              <a:rPr lang="en-US" smtClean="0"/>
              <a:t>www.rightquestion.org </a:t>
            </a:r>
            <a:endParaRPr lang="en-US" dirty="0"/>
          </a:p>
        </p:txBody>
      </p:sp>
      <p:sp>
        <p:nvSpPr>
          <p:cNvPr id="6" name="Slide Number Placeholder 5"/>
          <p:cNvSpPr>
            <a:spLocks noGrp="1"/>
          </p:cNvSpPr>
          <p:nvPr>
            <p:ph type="sldNum" sz="quarter" idx="12"/>
          </p:nvPr>
        </p:nvSpPr>
        <p:spPr/>
        <p:txBody>
          <a:bodyPr/>
          <a:lstStyle/>
          <a:p>
            <a:fld id="{2D9302E8-B54B-43A8-BF8D-761EF7D1D1D6}" type="slidenum">
              <a:rPr lang="en-US" smtClean="0"/>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4DAE7E6E-7C5E-044D-8F82-337E09995B06}" type="datetime1">
              <a:rPr lang="en-US" smtClean="0"/>
              <a:pPr/>
              <a:t>9/5/13</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r>
              <a:rPr lang="en-US" smtClean="0"/>
              <a:t>www.rightquestion.org </a:t>
            </a:r>
            <a:endParaRPr lang="en-US" dirty="0"/>
          </a:p>
        </p:txBody>
      </p:sp>
      <p:sp>
        <p:nvSpPr>
          <p:cNvPr id="6" name="Slide Number Placeholder 5"/>
          <p:cNvSpPr>
            <a:spLocks noGrp="1"/>
          </p:cNvSpPr>
          <p:nvPr>
            <p:ph type="sldNum" sz="quarter" idx="12"/>
          </p:nvPr>
        </p:nvSpPr>
        <p:spPr>
          <a:xfrm>
            <a:off x="1069849" y="6355080"/>
            <a:ext cx="1520952" cy="365760"/>
          </a:xfrm>
        </p:spPr>
        <p:txBody>
          <a:bodyPr/>
          <a:lstStyle/>
          <a:p>
            <a:fld id="{2D9302E8-B54B-43A8-BF8D-761EF7D1D1D6}" type="slidenum">
              <a:rPr lang="en-US" smtClean="0"/>
              <a:pPr/>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98318B1-A4FF-4B43-82C7-F7042851741C}" type="datetime1">
              <a:rPr lang="en-US" smtClean="0"/>
              <a:pPr/>
              <a:t>9/5/13</a:t>
            </a:fld>
            <a:endParaRPr lang="en-US" dirty="0"/>
          </a:p>
        </p:txBody>
      </p:sp>
      <p:sp>
        <p:nvSpPr>
          <p:cNvPr id="6" name="Footer Placeholder 5"/>
          <p:cNvSpPr>
            <a:spLocks noGrp="1"/>
          </p:cNvSpPr>
          <p:nvPr>
            <p:ph type="ftr" sz="quarter" idx="11"/>
          </p:nvPr>
        </p:nvSpPr>
        <p:spPr/>
        <p:txBody>
          <a:bodyPr/>
          <a:lstStyle/>
          <a:p>
            <a:r>
              <a:rPr lang="en-US" smtClean="0"/>
              <a:t>www.rightquestion.org </a:t>
            </a:r>
            <a:endParaRPr lang="en-US" dirty="0"/>
          </a:p>
        </p:txBody>
      </p:sp>
      <p:sp>
        <p:nvSpPr>
          <p:cNvPr id="7" name="Slide Number Placeholder 6"/>
          <p:cNvSpPr>
            <a:spLocks noGrp="1"/>
          </p:cNvSpPr>
          <p:nvPr>
            <p:ph type="sldNum" sz="quarter" idx="12"/>
          </p:nvPr>
        </p:nvSpPr>
        <p:spPr/>
        <p:txBody>
          <a:bodyPr/>
          <a:lstStyle/>
          <a:p>
            <a:fld id="{2D9302E8-B54B-43A8-BF8D-761EF7D1D1D6}" type="slidenum">
              <a:rPr lang="en-US" smtClean="0"/>
              <a:pPr/>
              <a:t>‹#›</a:t>
            </a:fld>
            <a:endParaRPr lang="en-US" dirty="0"/>
          </a:p>
        </p:txBody>
      </p:sp>
      <p:sp>
        <p:nvSpPr>
          <p:cNvPr id="9" name="Content Placeholder 8"/>
          <p:cNvSpPr>
            <a:spLocks noGrp="1"/>
          </p:cNvSpPr>
          <p:nvPr>
            <p:ph sz="quarter" idx="1"/>
          </p:nvPr>
        </p:nvSpPr>
        <p:spPr>
          <a:xfrm>
            <a:off x="457201"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2"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81C45C8-3FD8-7F42-8C85-572338D4AC23}" type="datetime1">
              <a:rPr lang="en-US" smtClean="0"/>
              <a:pPr/>
              <a:t>9/5/13</a:t>
            </a:fld>
            <a:endParaRPr lang="en-US" dirty="0"/>
          </a:p>
        </p:txBody>
      </p:sp>
      <p:sp>
        <p:nvSpPr>
          <p:cNvPr id="8" name="Footer Placeholder 7"/>
          <p:cNvSpPr>
            <a:spLocks noGrp="1"/>
          </p:cNvSpPr>
          <p:nvPr>
            <p:ph type="ftr" sz="quarter" idx="11"/>
          </p:nvPr>
        </p:nvSpPr>
        <p:spPr/>
        <p:txBody>
          <a:bodyPr/>
          <a:lstStyle/>
          <a:p>
            <a:r>
              <a:rPr lang="en-US" smtClean="0"/>
              <a:t>www.rightquestion.org </a:t>
            </a:r>
            <a:endParaRPr lang="en-US" dirty="0"/>
          </a:p>
        </p:txBody>
      </p:sp>
      <p:sp>
        <p:nvSpPr>
          <p:cNvPr id="9" name="Slide Number Placeholder 8"/>
          <p:cNvSpPr>
            <a:spLocks noGrp="1"/>
          </p:cNvSpPr>
          <p:nvPr>
            <p:ph type="sldNum" sz="quarter" idx="12"/>
          </p:nvPr>
        </p:nvSpPr>
        <p:spPr/>
        <p:txBody>
          <a:bodyPr/>
          <a:lstStyle/>
          <a:p>
            <a:fld id="{2D9302E8-B54B-43A8-BF8D-761EF7D1D1D6}" type="slidenum">
              <a:rPr lang="en-US" smtClean="0"/>
              <a:pPr/>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DD67554-7A91-4C48-BF43-8ADB3EACF895}" type="datetime1">
              <a:rPr lang="en-US" smtClean="0"/>
              <a:pPr/>
              <a:t>9/5/13</a:t>
            </a:fld>
            <a:endParaRPr lang="en-US" dirty="0"/>
          </a:p>
        </p:txBody>
      </p:sp>
      <p:sp>
        <p:nvSpPr>
          <p:cNvPr id="4" name="Footer Placeholder 3"/>
          <p:cNvSpPr>
            <a:spLocks noGrp="1"/>
          </p:cNvSpPr>
          <p:nvPr>
            <p:ph type="ftr" sz="quarter" idx="11"/>
          </p:nvPr>
        </p:nvSpPr>
        <p:spPr/>
        <p:txBody>
          <a:bodyPr/>
          <a:lstStyle/>
          <a:p>
            <a:r>
              <a:rPr lang="en-US" smtClean="0"/>
              <a:t>www.rightquestion.org </a:t>
            </a:r>
            <a:endParaRPr lang="en-US" dirty="0"/>
          </a:p>
        </p:txBody>
      </p:sp>
      <p:sp>
        <p:nvSpPr>
          <p:cNvPr id="5" name="Slide Number Placeholder 4"/>
          <p:cNvSpPr>
            <a:spLocks noGrp="1"/>
          </p:cNvSpPr>
          <p:nvPr>
            <p:ph type="sldNum" sz="quarter" idx="12"/>
          </p:nvPr>
        </p:nvSpPr>
        <p:spPr/>
        <p:txBody>
          <a:bodyPr/>
          <a:lstStyle/>
          <a:p>
            <a:fld id="{2D9302E8-B54B-43A8-BF8D-761EF7D1D1D6}" type="slidenum">
              <a:rPr lang="en-US" smtClean="0"/>
              <a:pPr/>
              <a:t>‹#›</a:t>
            </a:fld>
            <a:endParaRPr lang="en-US" dirty="0"/>
          </a:p>
        </p:txBody>
      </p:sp>
      <p:sp>
        <p:nvSpPr>
          <p:cNvPr id="6" name="Isosceles Triangle 5"/>
          <p:cNvSpPr>
            <a:spLocks noChangeAspect="1"/>
          </p:cNvSpPr>
          <p:nvPr/>
        </p:nvSpPr>
        <p:spPr>
          <a:xfrm rot="5400000">
            <a:off x="419102"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D00A1-1700-FD42-BE49-81F3B9385BAD}" type="datetime1">
              <a:rPr lang="en-US" smtClean="0"/>
              <a:pPr/>
              <a:t>9/5/13</a:t>
            </a:fld>
            <a:endParaRPr lang="en-US" dirty="0"/>
          </a:p>
        </p:txBody>
      </p:sp>
      <p:sp>
        <p:nvSpPr>
          <p:cNvPr id="3" name="Footer Placeholder 2"/>
          <p:cNvSpPr>
            <a:spLocks noGrp="1"/>
          </p:cNvSpPr>
          <p:nvPr>
            <p:ph type="ftr" sz="quarter" idx="11"/>
          </p:nvPr>
        </p:nvSpPr>
        <p:spPr/>
        <p:txBody>
          <a:bodyPr/>
          <a:lstStyle/>
          <a:p>
            <a:r>
              <a:rPr lang="en-US" smtClean="0"/>
              <a:t>www.rightquestion.org </a:t>
            </a:r>
            <a:endParaRPr lang="en-US" dirty="0"/>
          </a:p>
        </p:txBody>
      </p:sp>
      <p:sp>
        <p:nvSpPr>
          <p:cNvPr id="4" name="Slide Number Placeholder 3"/>
          <p:cNvSpPr>
            <a:spLocks noGrp="1"/>
          </p:cNvSpPr>
          <p:nvPr>
            <p:ph type="sldNum" sz="quarter" idx="12"/>
          </p:nvPr>
        </p:nvSpPr>
        <p:spPr/>
        <p:txBody>
          <a:bodyPr/>
          <a:lstStyle/>
          <a:p>
            <a:fld id="{2D9302E8-B54B-43A8-BF8D-761EF7D1D1D6}" type="slidenum">
              <a:rPr lang="en-US" smtClean="0"/>
              <a:pPr/>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2"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1"/>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6A4ED7-2BE0-0349-BE02-98032A828063}" type="datetime1">
              <a:rPr lang="en-US" smtClean="0"/>
              <a:pPr/>
              <a:t>9/5/13</a:t>
            </a:fld>
            <a:endParaRPr lang="en-US" dirty="0"/>
          </a:p>
        </p:txBody>
      </p:sp>
      <p:sp>
        <p:nvSpPr>
          <p:cNvPr id="6" name="Footer Placeholder 5"/>
          <p:cNvSpPr>
            <a:spLocks noGrp="1"/>
          </p:cNvSpPr>
          <p:nvPr>
            <p:ph type="ftr" sz="quarter" idx="11"/>
          </p:nvPr>
        </p:nvSpPr>
        <p:spPr/>
        <p:txBody>
          <a:bodyPr/>
          <a:lstStyle/>
          <a:p>
            <a:r>
              <a:rPr lang="en-US" smtClean="0"/>
              <a:t>www.rightquestion.org </a:t>
            </a:r>
            <a:endParaRPr lang="en-US" dirty="0"/>
          </a:p>
        </p:txBody>
      </p:sp>
      <p:sp>
        <p:nvSpPr>
          <p:cNvPr id="7" name="Slide Number Placeholder 6"/>
          <p:cNvSpPr>
            <a:spLocks noGrp="1"/>
          </p:cNvSpPr>
          <p:nvPr>
            <p:ph type="sldNum" sz="quarter" idx="12"/>
          </p:nvPr>
        </p:nvSpPr>
        <p:spPr/>
        <p:txBody>
          <a:bodyPr/>
          <a:lstStyle/>
          <a:p>
            <a:fld id="{2D9302E8-B54B-43A8-BF8D-761EF7D1D1D6}"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2"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FA6D501-B274-964A-8FB6-B817B6206A99}" type="datetime1">
              <a:rPr lang="en-US" smtClean="0"/>
              <a:pPr/>
              <a:t>9/5/13</a:t>
            </a:fld>
            <a:endParaRPr lang="en-US" dirty="0"/>
          </a:p>
        </p:txBody>
      </p:sp>
      <p:sp>
        <p:nvSpPr>
          <p:cNvPr id="6" name="Footer Placeholder 5"/>
          <p:cNvSpPr>
            <a:spLocks noGrp="1"/>
          </p:cNvSpPr>
          <p:nvPr>
            <p:ph type="ftr" sz="quarter" idx="11"/>
          </p:nvPr>
        </p:nvSpPr>
        <p:spPr/>
        <p:txBody>
          <a:bodyPr/>
          <a:lstStyle/>
          <a:p>
            <a:r>
              <a:rPr lang="en-US" smtClean="0"/>
              <a:t>www.rightquestion.org </a:t>
            </a:r>
            <a:endParaRPr lang="en-US" dirty="0"/>
          </a:p>
        </p:txBody>
      </p:sp>
      <p:sp>
        <p:nvSpPr>
          <p:cNvPr id="7" name="Slide Number Placeholder 6"/>
          <p:cNvSpPr>
            <a:spLocks noGrp="1"/>
          </p:cNvSpPr>
          <p:nvPr>
            <p:ph type="sldNum" sz="quarter" idx="12"/>
          </p:nvPr>
        </p:nvSpPr>
        <p:spPr/>
        <p:txBody>
          <a:bodyPr/>
          <a:lstStyle/>
          <a:p>
            <a:fld id="{2D9302E8-B54B-43A8-BF8D-761EF7D1D1D6}"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2"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1" y="6356350"/>
            <a:ext cx="2289048" cy="365760"/>
          </a:xfrm>
          <a:prstGeom prst="rect">
            <a:avLst/>
          </a:prstGeom>
        </p:spPr>
        <p:txBody>
          <a:bodyPr vert="horz"/>
          <a:lstStyle>
            <a:lvl1pPr algn="l" eaLnBrk="1" latinLnBrk="0" hangingPunct="1">
              <a:defRPr kumimoji="0" sz="1400">
                <a:solidFill>
                  <a:schemeClr val="tx2"/>
                </a:solidFill>
              </a:defRPr>
            </a:lvl1pPr>
          </a:lstStyle>
          <a:p>
            <a:fld id="{70F56A5D-F8EA-4B4E-A6E7-E69C6F361622}" type="datetime1">
              <a:rPr lang="en-US" smtClean="0"/>
              <a:pPr/>
              <a:t>9/5/13</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www.rightquestion.org </a:t>
            </a:r>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2D9302E8-B54B-43A8-BF8D-761EF7D1D1D6}"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2"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ightquestion.org/educator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Rectangle 11"/>
          <p:cNvSpPr/>
          <p:nvPr/>
        </p:nvSpPr>
        <p:spPr>
          <a:xfrm>
            <a:off x="1371600" y="990601"/>
            <a:ext cx="6781800" cy="1200328"/>
          </a:xfrm>
          <a:prstGeom prst="rect">
            <a:avLst/>
          </a:prstGeom>
        </p:spPr>
        <p:txBody>
          <a:bodyPr wrap="square">
            <a:spAutoFit/>
          </a:bodyPr>
          <a:lstStyle/>
          <a:p>
            <a:pPr algn="ctr"/>
            <a:r>
              <a:rPr lang="en-US" sz="2400" dirty="0" smtClean="0">
                <a:solidFill>
                  <a:srgbClr val="008000"/>
                </a:solidFill>
                <a:latin typeface="Futura Condensed"/>
                <a:ea typeface="Segoe UI" pitchFamily="34" charset="0"/>
                <a:cs typeface="Futura Condensed"/>
              </a:rPr>
              <a:t>INTRODUCING THE QUESTION FORMULATION TECHNIQUE™</a:t>
            </a:r>
            <a:r>
              <a:rPr lang="en-US" sz="2400" dirty="0" smtClean="0">
                <a:latin typeface="Futura Condensed"/>
                <a:ea typeface="Segoe UI" pitchFamily="34" charset="0"/>
                <a:cs typeface="Futura Condensed"/>
              </a:rPr>
              <a:t> </a:t>
            </a:r>
            <a:r>
              <a:rPr lang="en-US" sz="2400" dirty="0" smtClean="0">
                <a:solidFill>
                  <a:srgbClr val="008000"/>
                </a:solidFill>
                <a:latin typeface="Futura Condensed"/>
                <a:ea typeface="Segoe UI" pitchFamily="34" charset="0"/>
                <a:cs typeface="Futura Condensed"/>
              </a:rPr>
              <a:t>(QFT™) INTO YOUR CLASSROOM PRACTICE </a:t>
            </a:r>
          </a:p>
          <a:p>
            <a:endParaRPr lang="en-US" sz="2400" dirty="0">
              <a:solidFill>
                <a:srgbClr val="008000"/>
              </a:solidFill>
            </a:endParaRPr>
          </a:p>
        </p:txBody>
      </p:sp>
      <p:pic>
        <p:nvPicPr>
          <p:cNvPr id="13" name="Picture 12" descr="logo3.png"/>
          <p:cNvPicPr>
            <a:picLocks noChangeAspect="1"/>
          </p:cNvPicPr>
          <p:nvPr/>
        </p:nvPicPr>
        <p:blipFill>
          <a:blip r:embed="rId2"/>
          <a:stretch>
            <a:fillRect/>
          </a:stretch>
        </p:blipFill>
        <p:spPr>
          <a:xfrm>
            <a:off x="342900" y="5120647"/>
            <a:ext cx="1143000" cy="751835"/>
          </a:xfrm>
          <a:prstGeom prst="rect">
            <a:avLst/>
          </a:prstGeom>
        </p:spPr>
      </p:pic>
      <p:sp>
        <p:nvSpPr>
          <p:cNvPr id="9" name="Footer Placeholder 8"/>
          <p:cNvSpPr>
            <a:spLocks noGrp="1"/>
          </p:cNvSpPr>
          <p:nvPr>
            <p:ph type="ftr" sz="quarter" idx="11"/>
          </p:nvPr>
        </p:nvSpPr>
        <p:spPr>
          <a:xfrm>
            <a:off x="342900" y="5923715"/>
            <a:ext cx="3505200" cy="365760"/>
          </a:xfrm>
        </p:spPr>
        <p:txBody>
          <a:bodyPr/>
          <a:lstStyle/>
          <a:p>
            <a:pPr algn="l"/>
            <a:r>
              <a:rPr lang="en-US" dirty="0" err="1" smtClean="0">
                <a:solidFill>
                  <a:schemeClr val="tx1"/>
                </a:solidFill>
              </a:rPr>
              <a:t>www.rightquestion.org</a:t>
            </a:r>
            <a:r>
              <a:rPr lang="en-US" dirty="0" smtClean="0"/>
              <a:t> </a:t>
            </a:r>
            <a:endParaRPr lang="en-US" dirty="0"/>
          </a:p>
        </p:txBody>
      </p:sp>
      <p:sp>
        <p:nvSpPr>
          <p:cNvPr id="15" name="TextBox 14"/>
          <p:cNvSpPr txBox="1"/>
          <p:nvPr/>
        </p:nvSpPr>
        <p:spPr>
          <a:xfrm>
            <a:off x="838200" y="2362200"/>
            <a:ext cx="6400800" cy="838200"/>
          </a:xfrm>
          <a:prstGeom prst="rect">
            <a:avLst/>
          </a:prstGeom>
          <a:noFill/>
        </p:spPr>
        <p:txBody>
          <a:bodyPr wrap="square" rtlCol="0">
            <a:spAutoFit/>
          </a:bodyPr>
          <a:lstStyle/>
          <a:p>
            <a:endParaRPr lang="en-US" dirty="0"/>
          </a:p>
        </p:txBody>
      </p:sp>
      <p:sp>
        <p:nvSpPr>
          <p:cNvPr id="7" name="TextBox 6"/>
          <p:cNvSpPr txBox="1"/>
          <p:nvPr/>
        </p:nvSpPr>
        <p:spPr>
          <a:xfrm>
            <a:off x="1676400" y="1992868"/>
            <a:ext cx="5753100" cy="369332"/>
          </a:xfrm>
          <a:prstGeom prst="rect">
            <a:avLst/>
          </a:prstGeom>
          <a:noFill/>
        </p:spPr>
        <p:txBody>
          <a:bodyPr wrap="square" rtlCol="0">
            <a:spAutoFit/>
          </a:bodyPr>
          <a:lstStyle/>
          <a:p>
            <a:pPr algn="ctr"/>
            <a:r>
              <a:rPr lang="en-US" i="1" dirty="0" smtClean="0"/>
              <a:t>A STEP-BY-STEP GUIDE</a:t>
            </a:r>
            <a:endParaRPr lang="en-US" i="1" dirty="0"/>
          </a:p>
        </p:txBody>
      </p:sp>
      <p:sp>
        <p:nvSpPr>
          <p:cNvPr id="11" name="TextBox 10"/>
          <p:cNvSpPr txBox="1"/>
          <p:nvPr/>
        </p:nvSpPr>
        <p:spPr>
          <a:xfrm>
            <a:off x="2895600" y="2743200"/>
            <a:ext cx="4533900" cy="2377447"/>
          </a:xfrm>
          <a:prstGeom prst="rect">
            <a:avLst/>
          </a:prstGeom>
          <a:noFill/>
        </p:spPr>
        <p:txBody>
          <a:bodyPr wrap="square" rtlCol="0">
            <a:spAutoFit/>
          </a:bodyPr>
          <a:lstStyle/>
          <a:p>
            <a:endParaRPr lang="en-US" dirty="0"/>
          </a:p>
        </p:txBody>
      </p:sp>
      <p:pic>
        <p:nvPicPr>
          <p:cNvPr id="19" name="Picture 18"/>
          <p:cNvPicPr>
            <a:picLocks noChangeAspect="1"/>
          </p:cNvPicPr>
          <p:nvPr/>
        </p:nvPicPr>
        <p:blipFill>
          <a:blip r:embed="rId3"/>
          <a:stretch>
            <a:fillRect/>
          </a:stretch>
        </p:blipFill>
        <p:spPr>
          <a:xfrm>
            <a:off x="4953000" y="2362200"/>
            <a:ext cx="3860800" cy="4064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8000"/>
                </a:solidFill>
                <a:latin typeface="Futura Condensed"/>
                <a:cs typeface="Futura Condensed"/>
              </a:rPr>
              <a:t>THE QUESTION FOCUS (Q-FOCUS)</a:t>
            </a:r>
            <a:endParaRPr lang="en-US" dirty="0"/>
          </a:p>
        </p:txBody>
      </p:sp>
      <p:sp>
        <p:nvSpPr>
          <p:cNvPr id="3" name="Content Placeholder 2"/>
          <p:cNvSpPr>
            <a:spLocks noGrp="1"/>
          </p:cNvSpPr>
          <p:nvPr>
            <p:ph sz="quarter" idx="1"/>
          </p:nvPr>
        </p:nvSpPr>
        <p:spPr>
          <a:xfrm>
            <a:off x="457200" y="1600200"/>
            <a:ext cx="7924800" cy="4800600"/>
          </a:xfrm>
        </p:spPr>
        <p:txBody>
          <a:bodyPr>
            <a:normAutofit/>
          </a:bodyPr>
          <a:lstStyle/>
          <a:p>
            <a:pPr marL="0" indent="0">
              <a:buNone/>
            </a:pPr>
            <a:r>
              <a:rPr lang="en-US" sz="2200" dirty="0" smtClean="0">
                <a:latin typeface="Arial"/>
                <a:ea typeface="Segoe UI" pitchFamily="34" charset="0"/>
                <a:cs typeface="Arial"/>
              </a:rPr>
              <a:t>To design your QFocus:</a:t>
            </a:r>
          </a:p>
          <a:p>
            <a:pPr marL="0" indent="0">
              <a:buNone/>
            </a:pPr>
            <a:endParaRPr lang="en-US" sz="2200" dirty="0" smtClean="0">
              <a:latin typeface="Arial"/>
              <a:ea typeface="Segoe UI" pitchFamily="34" charset="0"/>
              <a:cs typeface="Arial"/>
            </a:endParaRPr>
          </a:p>
          <a:p>
            <a:pPr marL="457200" indent="-457200">
              <a:buFont typeface="+mj-lt"/>
              <a:buAutoNum type="arabicPeriod"/>
            </a:pPr>
            <a:r>
              <a:rPr lang="en-US" sz="2200" b="1" dirty="0" smtClean="0">
                <a:latin typeface="Arial"/>
                <a:ea typeface="Segoe UI" pitchFamily="34" charset="0"/>
                <a:cs typeface="Arial"/>
              </a:rPr>
              <a:t>Define the QFocus purpose</a:t>
            </a:r>
          </a:p>
          <a:p>
            <a:pPr marL="457200" indent="-457200">
              <a:buFont typeface="+mj-lt"/>
              <a:buAutoNum type="arabicPeriod"/>
            </a:pPr>
            <a:r>
              <a:rPr lang="en-US" sz="2200" b="1" dirty="0" smtClean="0">
                <a:latin typeface="Arial"/>
                <a:ea typeface="Segoe UI" pitchFamily="34" charset="0"/>
                <a:cs typeface="Arial"/>
              </a:rPr>
              <a:t>Think about what students will do with the questions they produce</a:t>
            </a:r>
          </a:p>
          <a:p>
            <a:pPr marL="457200" indent="-457200">
              <a:buFont typeface="+mj-lt"/>
              <a:buAutoNum type="arabicPeriod"/>
            </a:pPr>
            <a:r>
              <a:rPr lang="en-US" sz="2200" b="1" dirty="0" smtClean="0">
                <a:latin typeface="Arial"/>
                <a:ea typeface="Segoe UI" pitchFamily="34" charset="0"/>
                <a:cs typeface="Arial"/>
              </a:rPr>
              <a:t>Generate several QFocus ideas</a:t>
            </a:r>
          </a:p>
          <a:p>
            <a:pPr marL="457200" indent="-457200">
              <a:buFont typeface="+mj-lt"/>
              <a:buAutoNum type="arabicPeriod"/>
            </a:pPr>
            <a:r>
              <a:rPr lang="en-US" sz="2200" b="1" dirty="0" smtClean="0">
                <a:latin typeface="Arial"/>
                <a:ea typeface="Segoe UI" pitchFamily="34" charset="0"/>
                <a:cs typeface="Arial"/>
              </a:rPr>
              <a:t>Check against criteria</a:t>
            </a:r>
          </a:p>
          <a:p>
            <a:pPr marL="457200" indent="-457200">
              <a:buFont typeface="+mj-lt"/>
              <a:buAutoNum type="arabicPeriod"/>
            </a:pPr>
            <a:r>
              <a:rPr lang="en-US" sz="2200" b="1" dirty="0" smtClean="0">
                <a:latin typeface="Arial"/>
                <a:ea typeface="Segoe UI" pitchFamily="34" charset="0"/>
                <a:cs typeface="Arial"/>
              </a:rPr>
              <a:t>Choose idea that best meets your purpose and the criteria</a:t>
            </a:r>
          </a:p>
          <a:p>
            <a:pPr marL="639763" indent="-639763">
              <a:buNone/>
            </a:pPr>
            <a:endParaRPr lang="en-US" sz="2200" b="1" dirty="0" smtClean="0">
              <a:latin typeface="Arial"/>
              <a:ea typeface="Segoe UI" pitchFamily="34" charset="0"/>
              <a:cs typeface="Arial"/>
            </a:endParaRPr>
          </a:p>
          <a:p>
            <a:endParaRPr lang="en-US" dirty="0"/>
          </a:p>
        </p:txBody>
      </p:sp>
      <p:sp>
        <p:nvSpPr>
          <p:cNvPr id="5" name="Footer Placeholder 4"/>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8000"/>
                </a:solidFill>
                <a:latin typeface="Futura Condensed"/>
                <a:cs typeface="Futura Condensed"/>
              </a:rPr>
              <a:t>THE QUESTION FOCUS (Q-FOCUS)</a:t>
            </a:r>
            <a:endParaRPr lang="en-US" dirty="0"/>
          </a:p>
        </p:txBody>
      </p:sp>
      <p:sp>
        <p:nvSpPr>
          <p:cNvPr id="4" name="Content Placeholder 3"/>
          <p:cNvSpPr>
            <a:spLocks noGrp="1"/>
          </p:cNvSpPr>
          <p:nvPr>
            <p:ph sz="quarter" idx="1"/>
          </p:nvPr>
        </p:nvSpPr>
        <p:spPr/>
        <p:txBody>
          <a:bodyPr/>
          <a:lstStyle/>
          <a:p>
            <a:pPr marL="639763" indent="-639763">
              <a:buNone/>
            </a:pPr>
            <a:endParaRPr lang="en-US" sz="2000" b="1" dirty="0" smtClean="0">
              <a:solidFill>
                <a:schemeClr val="accent2">
                  <a:lumMod val="75000"/>
                </a:schemeClr>
              </a:solidFill>
              <a:latin typeface="Arial"/>
              <a:ea typeface="Segoe UI" pitchFamily="34" charset="0"/>
              <a:cs typeface="Arial"/>
            </a:endParaRPr>
          </a:p>
          <a:p>
            <a:pPr marL="639763" indent="-639763">
              <a:buNone/>
            </a:pPr>
            <a:r>
              <a:rPr lang="en-US" sz="2000" b="1" dirty="0" smtClean="0">
                <a:solidFill>
                  <a:schemeClr val="accent1">
                    <a:lumMod val="50000"/>
                  </a:schemeClr>
                </a:solidFill>
                <a:latin typeface="Arial"/>
                <a:ea typeface="Segoe UI" pitchFamily="34" charset="0"/>
                <a:cs typeface="Arial"/>
              </a:rPr>
              <a:t>Tip:  Use a simple QFocus to introduce your students to the question formulation process. </a:t>
            </a:r>
          </a:p>
          <a:p>
            <a:pPr marL="639763" indent="-639763">
              <a:buNone/>
            </a:pPr>
            <a:endParaRPr lang="en-US" sz="2000" b="1" dirty="0" smtClean="0">
              <a:solidFill>
                <a:schemeClr val="accent1">
                  <a:lumMod val="50000"/>
                </a:schemeClr>
              </a:solidFill>
              <a:latin typeface="Arial"/>
              <a:ea typeface="Segoe UI" pitchFamily="34" charset="0"/>
              <a:cs typeface="Arial"/>
            </a:endParaRPr>
          </a:p>
          <a:p>
            <a:pPr marL="639763" indent="-639763">
              <a:buNone/>
            </a:pPr>
            <a:r>
              <a:rPr lang="en-US" sz="2000" b="1" dirty="0" smtClean="0">
                <a:solidFill>
                  <a:schemeClr val="accent1">
                    <a:lumMod val="50000"/>
                  </a:schemeClr>
                </a:solidFill>
                <a:latin typeface="Arial"/>
                <a:ea typeface="Segoe UI" pitchFamily="34" charset="0"/>
                <a:cs typeface="Arial"/>
              </a:rPr>
              <a:t>        Once you have the </a:t>
            </a:r>
            <a:r>
              <a:rPr lang="en-US" sz="2000" b="1" dirty="0" err="1" smtClean="0">
                <a:solidFill>
                  <a:schemeClr val="accent1">
                    <a:lumMod val="50000"/>
                  </a:schemeClr>
                </a:solidFill>
                <a:latin typeface="Arial"/>
                <a:ea typeface="Segoe UI" pitchFamily="34" charset="0"/>
                <a:cs typeface="Arial"/>
              </a:rPr>
              <a:t>QFocus</a:t>
            </a:r>
            <a:r>
              <a:rPr lang="en-US" sz="2000" b="1" dirty="0" smtClean="0">
                <a:solidFill>
                  <a:schemeClr val="accent1">
                    <a:lumMod val="50000"/>
                  </a:schemeClr>
                </a:solidFill>
                <a:latin typeface="Arial"/>
                <a:ea typeface="Segoe UI" pitchFamily="34" charset="0"/>
                <a:cs typeface="Arial"/>
              </a:rPr>
              <a:t> you will be ready to guide your students through the QFT steps and they will produce their own questions, improve them and strategize on how to use their questions. </a:t>
            </a:r>
          </a:p>
          <a:p>
            <a:endParaRPr lang="en-US" dirty="0"/>
          </a:p>
        </p:txBody>
      </p:sp>
      <p:sp>
        <p:nvSpPr>
          <p:cNvPr id="5" name="Footer Placeholder 4"/>
          <p:cNvSpPr>
            <a:spLocks noGrp="1"/>
          </p:cNvSpPr>
          <p:nvPr>
            <p:ph type="ftr" sz="quarter" idx="11"/>
          </p:nvPr>
        </p:nvSpPr>
        <p:spPr>
          <a:xfrm>
            <a:off x="2898648" y="6324600"/>
            <a:ext cx="3505200" cy="365760"/>
          </a:xfrm>
        </p:spPr>
        <p:txBody>
          <a:bodyPr/>
          <a:lstStyle/>
          <a:p>
            <a:pPr algn="ctr"/>
            <a:r>
              <a:rPr lang="en-US" smtClean="0"/>
              <a:t>www.rightquestion.org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1371600" y="609601"/>
            <a:ext cx="6858000" cy="5546726"/>
          </a:xfrm>
        </p:spPr>
        <p:txBody>
          <a:bodyPr>
            <a:normAutofit/>
          </a:bodyPr>
          <a:lstStyle/>
          <a:p>
            <a:pPr algn="ctr">
              <a:buNone/>
            </a:pPr>
            <a:r>
              <a:rPr lang="en-US" sz="3200" b="1" dirty="0" smtClean="0">
                <a:solidFill>
                  <a:srgbClr val="008000"/>
                </a:solidFill>
                <a:latin typeface="Arial"/>
                <a:ea typeface="Segoe UI" pitchFamily="34" charset="0"/>
                <a:cs typeface="Arial"/>
              </a:rPr>
              <a:t>2</a:t>
            </a:r>
          </a:p>
          <a:p>
            <a:pPr>
              <a:buNone/>
            </a:pPr>
            <a:endParaRPr lang="en-US" sz="3200" b="1" dirty="0" smtClean="0">
              <a:solidFill>
                <a:schemeClr val="tx2">
                  <a:lumMod val="50000"/>
                </a:schemeClr>
              </a:solidFill>
              <a:latin typeface="Arial"/>
              <a:ea typeface="Segoe UI" pitchFamily="34" charset="0"/>
              <a:cs typeface="Arial"/>
            </a:endParaRPr>
          </a:p>
          <a:p>
            <a:pPr algn="ctr">
              <a:buNone/>
            </a:pPr>
            <a:r>
              <a:rPr lang="en-US" sz="3200" dirty="0" smtClean="0">
                <a:solidFill>
                  <a:srgbClr val="008000"/>
                </a:solidFill>
                <a:latin typeface="Futura Condensed"/>
                <a:ea typeface="Segoe UI" pitchFamily="34" charset="0"/>
                <a:cs typeface="Futura Condensed"/>
              </a:rPr>
              <a:t>RULES FOR PRODUCING QUESTIONS</a:t>
            </a:r>
          </a:p>
          <a:p>
            <a:pPr algn="ctr">
              <a:buNone/>
            </a:pPr>
            <a:endParaRPr lang="en-US" sz="3200" dirty="0" smtClean="0">
              <a:solidFill>
                <a:srgbClr val="008000"/>
              </a:solidFill>
              <a:latin typeface="Futura Condensed"/>
              <a:ea typeface="Segoe UI" pitchFamily="34" charset="0"/>
              <a:cs typeface="Futura Condensed"/>
            </a:endParaRPr>
          </a:p>
          <a:p>
            <a:pPr algn="ctr">
              <a:buNone/>
            </a:pPr>
            <a:endParaRPr lang="en-US" sz="3200" dirty="0">
              <a:solidFill>
                <a:srgbClr val="008000"/>
              </a:solidFill>
              <a:latin typeface="Futura Condensed"/>
              <a:cs typeface="Futura Condensed"/>
            </a:endParaRPr>
          </a:p>
        </p:txBody>
      </p:sp>
      <p:sp>
        <p:nvSpPr>
          <p:cNvPr id="5" name="Footer Placeholder 4"/>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pic>
        <p:nvPicPr>
          <p:cNvPr id="6" name="Picture 5" descr="discussion group 1.jpg"/>
          <p:cNvPicPr>
            <a:picLocks noChangeAspect="1"/>
          </p:cNvPicPr>
          <p:nvPr/>
        </p:nvPicPr>
        <p:blipFill>
          <a:blip r:embed="rId2"/>
          <a:stretch>
            <a:fillRect/>
          </a:stretch>
        </p:blipFill>
        <p:spPr>
          <a:xfrm>
            <a:off x="2667000" y="3048000"/>
            <a:ext cx="4082143" cy="2743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nSpc>
                <a:spcPct val="80000"/>
              </a:lnSpc>
              <a:buSzTx/>
              <a:buFont typeface="Wingdings" charset="2"/>
              <a:buNone/>
            </a:pPr>
            <a:endParaRPr lang="en-US" sz="2400" b="1" dirty="0" smtClean="0">
              <a:latin typeface="Segoe UI" pitchFamily="34" charset="0"/>
              <a:ea typeface="Segoe UI" pitchFamily="34" charset="0"/>
              <a:cs typeface="Segoe UI" pitchFamily="34" charset="0"/>
            </a:endParaRPr>
          </a:p>
          <a:p>
            <a:pPr>
              <a:buClr>
                <a:schemeClr val="accent1">
                  <a:lumMod val="75000"/>
                </a:schemeClr>
              </a:buClr>
            </a:pPr>
            <a:r>
              <a:rPr lang="en-US" sz="2400" dirty="0" smtClean="0">
                <a:latin typeface="Arial"/>
                <a:ea typeface="Segoe UI" pitchFamily="34" charset="0"/>
                <a:cs typeface="Arial"/>
              </a:rPr>
              <a:t>Let students know that you will soon be giving them a focus for asking questions. </a:t>
            </a:r>
          </a:p>
          <a:p>
            <a:pPr>
              <a:buClr>
                <a:schemeClr val="accent1">
                  <a:lumMod val="75000"/>
                </a:schemeClr>
              </a:buClr>
            </a:pPr>
            <a:endParaRPr lang="en-US" sz="2400" dirty="0" smtClean="0">
              <a:latin typeface="Arial"/>
              <a:ea typeface="Segoe UI" pitchFamily="34" charset="0"/>
              <a:cs typeface="Arial"/>
            </a:endParaRPr>
          </a:p>
          <a:p>
            <a:pPr>
              <a:buClr>
                <a:schemeClr val="accent1">
                  <a:lumMod val="75000"/>
                </a:schemeClr>
              </a:buClr>
            </a:pPr>
            <a:r>
              <a:rPr lang="en-US" sz="2400" dirty="0" smtClean="0">
                <a:latin typeface="Arial"/>
                <a:ea typeface="Segoe UI" pitchFamily="34" charset="0"/>
                <a:cs typeface="Arial"/>
              </a:rPr>
              <a:t>But, before doing that, you will have them review and discuss the Rules for Producing Questions. </a:t>
            </a:r>
            <a:endParaRPr lang="en-US" sz="2200" b="1" dirty="0" smtClean="0">
              <a:latin typeface="Arial"/>
              <a:ea typeface="Segoe UI" pitchFamily="34" charset="0"/>
              <a:cs typeface="Arial"/>
            </a:endParaRPr>
          </a:p>
          <a:p>
            <a:pPr marL="344488" indent="-344488">
              <a:lnSpc>
                <a:spcPct val="80000"/>
              </a:lnSpc>
              <a:buSzTx/>
              <a:buFont typeface="Courier New"/>
              <a:buChar char="o"/>
            </a:pPr>
            <a:endParaRPr lang="en-US" b="1" dirty="0" smtClean="0">
              <a:latin typeface="Segoe UI" pitchFamily="34" charset="0"/>
              <a:ea typeface="Segoe UI" pitchFamily="34" charset="0"/>
              <a:cs typeface="Segoe UI" pitchFamily="34" charset="0"/>
            </a:endParaRPr>
          </a:p>
          <a:p>
            <a:pPr marL="344488" indent="-344488">
              <a:lnSpc>
                <a:spcPct val="80000"/>
              </a:lnSpc>
              <a:buSzTx/>
              <a:buNone/>
            </a:pPr>
            <a:endParaRPr lang="en-US" dirty="0" smtClean="0">
              <a:latin typeface="Segoe UI" pitchFamily="34" charset="0"/>
              <a:ea typeface="Segoe UI" pitchFamily="34" charset="0"/>
              <a:cs typeface="Segoe UI" pitchFamily="34" charset="0"/>
            </a:endParaRPr>
          </a:p>
        </p:txBody>
      </p:sp>
      <p:sp>
        <p:nvSpPr>
          <p:cNvPr id="6" name="Title 1"/>
          <p:cNvSpPr>
            <a:spLocks noGrp="1"/>
          </p:cNvSpPr>
          <p:nvPr>
            <p:ph type="title"/>
          </p:nvPr>
        </p:nvSpPr>
        <p:spPr>
          <a:xfrm>
            <a:off x="457200" y="419100"/>
            <a:ext cx="7467600" cy="533400"/>
          </a:xfrm>
        </p:spPr>
        <p:txBody>
          <a:bodyPr>
            <a:noAutofit/>
          </a:bodyPr>
          <a:lstStyle/>
          <a:p>
            <a:r>
              <a:rPr lang="en-US" dirty="0" smtClean="0">
                <a:solidFill>
                  <a:srgbClr val="008000"/>
                </a:solidFill>
                <a:latin typeface="Futura Condensed"/>
                <a:ea typeface="Segoe UI" pitchFamily="34" charset="0"/>
                <a:cs typeface="Futura Condensed"/>
              </a:rPr>
              <a:t>RULES FOR PRODUCING QUESTIONS</a:t>
            </a:r>
            <a:endParaRPr lang="en-US" dirty="0">
              <a:solidFill>
                <a:srgbClr val="008000"/>
              </a:solidFill>
              <a:latin typeface="Futura Condensed"/>
              <a:cs typeface="Futura Condensed"/>
            </a:endParaRPr>
          </a:p>
        </p:txBody>
      </p:sp>
      <p:sp>
        <p:nvSpPr>
          <p:cNvPr id="5" name="Footer Placeholder 4"/>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nSpc>
                <a:spcPct val="80000"/>
              </a:lnSpc>
              <a:buSzTx/>
              <a:buFont typeface="Wingdings" charset="2"/>
              <a:buNone/>
            </a:pPr>
            <a:endParaRPr lang="en-US" sz="2400" b="1" dirty="0" smtClean="0">
              <a:latin typeface="Segoe UI" pitchFamily="34" charset="0"/>
              <a:ea typeface="Segoe UI" pitchFamily="34" charset="0"/>
              <a:cs typeface="Segoe UI" pitchFamily="34" charset="0"/>
            </a:endParaRPr>
          </a:p>
          <a:p>
            <a:pPr>
              <a:lnSpc>
                <a:spcPct val="80000"/>
              </a:lnSpc>
              <a:buSzTx/>
              <a:buFont typeface="Wingdings" charset="2"/>
              <a:buNone/>
            </a:pPr>
            <a:r>
              <a:rPr lang="en-US" sz="2400" dirty="0" smtClean="0">
                <a:latin typeface="Segoe UI" pitchFamily="34" charset="0"/>
                <a:ea typeface="Segoe UI" pitchFamily="34" charset="0"/>
                <a:cs typeface="Segoe UI" pitchFamily="34" charset="0"/>
              </a:rPr>
              <a:t>Introduce the Rules for Producing Questions: </a:t>
            </a:r>
          </a:p>
          <a:p>
            <a:pPr>
              <a:lnSpc>
                <a:spcPct val="80000"/>
              </a:lnSpc>
              <a:buSzTx/>
              <a:buFont typeface="Wingdings" charset="2"/>
              <a:buNone/>
            </a:pPr>
            <a:endParaRPr lang="en-US" sz="2400" dirty="0" smtClean="0">
              <a:latin typeface="Segoe UI" pitchFamily="34" charset="0"/>
              <a:ea typeface="Segoe UI" pitchFamily="34" charset="0"/>
              <a:cs typeface="Segoe UI" pitchFamily="34" charset="0"/>
            </a:endParaRPr>
          </a:p>
          <a:p>
            <a:pPr marL="344488" indent="-344488">
              <a:lnSpc>
                <a:spcPct val="80000"/>
              </a:lnSpc>
              <a:buClrTx/>
              <a:buSzTx/>
              <a:buFont typeface="Wingdings" charset="2"/>
              <a:buChar char="§"/>
            </a:pPr>
            <a:r>
              <a:rPr lang="en-US" sz="2400" dirty="0" smtClean="0">
                <a:latin typeface="Arial"/>
                <a:ea typeface="Segoe UI" pitchFamily="34" charset="0"/>
                <a:cs typeface="Arial"/>
              </a:rPr>
              <a:t>Ask as many questions as you can</a:t>
            </a:r>
            <a:br>
              <a:rPr lang="en-US" sz="2400" dirty="0" smtClean="0">
                <a:latin typeface="Arial"/>
                <a:ea typeface="Segoe UI" pitchFamily="34" charset="0"/>
                <a:cs typeface="Arial"/>
              </a:rPr>
            </a:br>
            <a:endParaRPr lang="en-US" sz="2400" dirty="0" smtClean="0">
              <a:latin typeface="Arial"/>
              <a:ea typeface="Segoe UI" pitchFamily="34" charset="0"/>
              <a:cs typeface="Arial"/>
            </a:endParaRPr>
          </a:p>
          <a:p>
            <a:pPr marL="344488" indent="-344488">
              <a:lnSpc>
                <a:spcPct val="80000"/>
              </a:lnSpc>
              <a:buClrTx/>
              <a:buSzTx/>
              <a:buFont typeface="Wingdings" charset="2"/>
              <a:buChar char="§"/>
            </a:pPr>
            <a:r>
              <a:rPr lang="en-US" sz="2400" dirty="0" smtClean="0">
                <a:latin typeface="Arial"/>
                <a:ea typeface="Segoe UI" pitchFamily="34" charset="0"/>
                <a:cs typeface="Arial"/>
              </a:rPr>
              <a:t>Do not stop to answer, judge or to discuss the questions</a:t>
            </a:r>
          </a:p>
          <a:p>
            <a:pPr marL="344488" indent="-344488">
              <a:lnSpc>
                <a:spcPct val="80000"/>
              </a:lnSpc>
              <a:buClrTx/>
              <a:buSzTx/>
              <a:buFont typeface="Wingdings" charset="2"/>
              <a:buChar char="§"/>
            </a:pPr>
            <a:endParaRPr lang="en-US" sz="2400" dirty="0" smtClean="0">
              <a:latin typeface="Arial"/>
              <a:ea typeface="Segoe UI" pitchFamily="34" charset="0"/>
              <a:cs typeface="Arial"/>
            </a:endParaRPr>
          </a:p>
          <a:p>
            <a:pPr marL="344488" indent="-344488">
              <a:lnSpc>
                <a:spcPct val="80000"/>
              </a:lnSpc>
              <a:buClrTx/>
              <a:buSzTx/>
              <a:buFont typeface="Wingdings" charset="2"/>
              <a:buChar char="§"/>
            </a:pPr>
            <a:r>
              <a:rPr lang="en-US" sz="2400" dirty="0" smtClean="0">
                <a:latin typeface="Arial"/>
                <a:ea typeface="Segoe UI" pitchFamily="34" charset="0"/>
                <a:cs typeface="Arial"/>
              </a:rPr>
              <a:t>Write down every question </a:t>
            </a:r>
            <a:r>
              <a:rPr lang="en-US" sz="2400" i="1" dirty="0" smtClean="0">
                <a:latin typeface="Arial"/>
                <a:ea typeface="Segoe UI" pitchFamily="34" charset="0"/>
                <a:cs typeface="Arial"/>
              </a:rPr>
              <a:t>exactly </a:t>
            </a:r>
            <a:r>
              <a:rPr lang="en-US" sz="2400" dirty="0" smtClean="0">
                <a:latin typeface="Arial"/>
                <a:ea typeface="Segoe UI" pitchFamily="34" charset="0"/>
                <a:cs typeface="Arial"/>
              </a:rPr>
              <a:t>as it is stated</a:t>
            </a:r>
            <a:br>
              <a:rPr lang="en-US" sz="2400" dirty="0" smtClean="0">
                <a:latin typeface="Arial"/>
                <a:ea typeface="Segoe UI" pitchFamily="34" charset="0"/>
                <a:cs typeface="Arial"/>
              </a:rPr>
            </a:br>
            <a:endParaRPr lang="en-US" sz="2400" dirty="0" smtClean="0">
              <a:latin typeface="Arial"/>
              <a:ea typeface="Segoe UI" pitchFamily="34" charset="0"/>
              <a:cs typeface="Arial"/>
            </a:endParaRPr>
          </a:p>
          <a:p>
            <a:pPr marL="344488" indent="-344488">
              <a:lnSpc>
                <a:spcPct val="80000"/>
              </a:lnSpc>
              <a:buClrTx/>
              <a:buSzTx/>
              <a:buFont typeface="Wingdings" charset="2"/>
              <a:buChar char="§"/>
            </a:pPr>
            <a:r>
              <a:rPr lang="en-US" sz="2400" dirty="0" smtClean="0">
                <a:latin typeface="Arial"/>
                <a:ea typeface="Segoe UI" pitchFamily="34" charset="0"/>
                <a:cs typeface="Arial"/>
              </a:rPr>
              <a:t>Change any statement into a question</a:t>
            </a:r>
          </a:p>
          <a:p>
            <a:pPr marL="344488" indent="-344488">
              <a:lnSpc>
                <a:spcPct val="80000"/>
              </a:lnSpc>
              <a:buSzTx/>
              <a:buNone/>
            </a:pPr>
            <a:endParaRPr lang="en-US" sz="2200" b="1" dirty="0" smtClean="0">
              <a:latin typeface="Arial"/>
              <a:ea typeface="Segoe UI" pitchFamily="34" charset="0"/>
              <a:cs typeface="Arial"/>
            </a:endParaRPr>
          </a:p>
          <a:p>
            <a:pPr marL="344488" indent="-344488">
              <a:lnSpc>
                <a:spcPct val="80000"/>
              </a:lnSpc>
              <a:buSzTx/>
              <a:buNone/>
            </a:pPr>
            <a:r>
              <a:rPr lang="en-US" sz="2200" b="1" dirty="0" smtClean="0">
                <a:solidFill>
                  <a:srgbClr val="FF6600"/>
                </a:solidFill>
                <a:latin typeface="Arial"/>
                <a:ea typeface="Segoe UI" pitchFamily="34" charset="0"/>
                <a:cs typeface="Arial"/>
              </a:rPr>
              <a:t>TIP: </a:t>
            </a:r>
            <a:r>
              <a:rPr lang="en-US" sz="2200" dirty="0" smtClean="0">
                <a:solidFill>
                  <a:srgbClr val="FF6600"/>
                </a:solidFill>
                <a:latin typeface="Arial"/>
                <a:ea typeface="Segoe UI" pitchFamily="34" charset="0"/>
                <a:cs typeface="Arial"/>
              </a:rPr>
              <a:t>Distribute or post the </a:t>
            </a:r>
            <a:r>
              <a:rPr lang="en-US" sz="2200" b="1" dirty="0" smtClean="0">
                <a:solidFill>
                  <a:srgbClr val="FF6600"/>
                </a:solidFill>
                <a:latin typeface="Arial"/>
                <a:ea typeface="Segoe UI" pitchFamily="34" charset="0"/>
                <a:cs typeface="Arial"/>
              </a:rPr>
              <a:t>Rules for Producing Questions</a:t>
            </a:r>
          </a:p>
          <a:p>
            <a:pPr marL="344488" indent="-344488">
              <a:lnSpc>
                <a:spcPct val="80000"/>
              </a:lnSpc>
              <a:buSzTx/>
              <a:buNone/>
            </a:pPr>
            <a:endParaRPr lang="en-US" sz="2200" b="1" dirty="0" smtClean="0">
              <a:latin typeface="Arial"/>
              <a:ea typeface="Segoe UI" pitchFamily="34" charset="0"/>
              <a:cs typeface="Arial"/>
            </a:endParaRPr>
          </a:p>
          <a:p>
            <a:pPr marL="344488" indent="-344488">
              <a:lnSpc>
                <a:spcPct val="80000"/>
              </a:lnSpc>
              <a:buSzTx/>
              <a:buFont typeface="Courier New"/>
              <a:buChar char="o"/>
            </a:pPr>
            <a:endParaRPr lang="en-US" b="1" dirty="0" smtClean="0">
              <a:latin typeface="Segoe UI" pitchFamily="34" charset="0"/>
              <a:ea typeface="Segoe UI" pitchFamily="34" charset="0"/>
              <a:cs typeface="Segoe UI" pitchFamily="34" charset="0"/>
            </a:endParaRPr>
          </a:p>
          <a:p>
            <a:pPr marL="344488" indent="-344488">
              <a:lnSpc>
                <a:spcPct val="80000"/>
              </a:lnSpc>
              <a:buSzTx/>
              <a:buNone/>
            </a:pPr>
            <a:endParaRPr lang="en-US" dirty="0" smtClean="0">
              <a:latin typeface="Segoe UI" pitchFamily="34" charset="0"/>
              <a:ea typeface="Segoe UI" pitchFamily="34" charset="0"/>
              <a:cs typeface="Segoe UI" pitchFamily="34" charset="0"/>
            </a:endParaRPr>
          </a:p>
        </p:txBody>
      </p:sp>
      <p:sp>
        <p:nvSpPr>
          <p:cNvPr id="6" name="Title 1"/>
          <p:cNvSpPr>
            <a:spLocks noGrp="1"/>
          </p:cNvSpPr>
          <p:nvPr>
            <p:ph type="title"/>
          </p:nvPr>
        </p:nvSpPr>
        <p:spPr>
          <a:xfrm>
            <a:off x="457200" y="533400"/>
            <a:ext cx="7467600" cy="533400"/>
          </a:xfrm>
        </p:spPr>
        <p:txBody>
          <a:bodyPr>
            <a:noAutofit/>
          </a:bodyPr>
          <a:lstStyle/>
          <a:p>
            <a:r>
              <a:rPr lang="en-US" dirty="0" smtClean="0">
                <a:solidFill>
                  <a:srgbClr val="008000"/>
                </a:solidFill>
                <a:latin typeface="Futura Condensed"/>
                <a:ea typeface="Segoe UI" pitchFamily="34" charset="0"/>
                <a:cs typeface="Futura Condensed"/>
              </a:rPr>
              <a:t>RULES FOR PRODUCING QUESTIONS</a:t>
            </a:r>
            <a:endParaRPr lang="en-US" dirty="0">
              <a:solidFill>
                <a:srgbClr val="008000"/>
              </a:solidFill>
              <a:latin typeface="Futura Condensed"/>
              <a:cs typeface="Futura Condensed"/>
            </a:endParaRPr>
          </a:p>
        </p:txBody>
      </p:sp>
      <p:sp>
        <p:nvSpPr>
          <p:cNvPr id="5" name="Footer Placeholder 4"/>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344488" indent="-344488">
              <a:lnSpc>
                <a:spcPct val="80000"/>
              </a:lnSpc>
              <a:buClrTx/>
              <a:buSzTx/>
              <a:buFont typeface="Wingdings" charset="2"/>
              <a:buChar char="§"/>
            </a:pPr>
            <a:r>
              <a:rPr lang="en-US" sz="2200" dirty="0" smtClean="0">
                <a:latin typeface="Arial"/>
                <a:ea typeface="Segoe UI" pitchFamily="34" charset="0"/>
                <a:cs typeface="Arial"/>
              </a:rPr>
              <a:t>Ask students to review the rules.</a:t>
            </a:r>
          </a:p>
          <a:p>
            <a:pPr marL="344488" indent="-344488">
              <a:lnSpc>
                <a:spcPct val="80000"/>
              </a:lnSpc>
              <a:buClrTx/>
              <a:buSzTx/>
              <a:buFont typeface="Wingdings" charset="2"/>
              <a:buChar char="§"/>
            </a:pPr>
            <a:endParaRPr lang="en-US" sz="2200" dirty="0" smtClean="0">
              <a:latin typeface="Arial"/>
              <a:ea typeface="Segoe UI" pitchFamily="34" charset="0"/>
              <a:cs typeface="Arial"/>
            </a:endParaRPr>
          </a:p>
          <a:p>
            <a:pPr marL="344488" indent="-344488">
              <a:lnSpc>
                <a:spcPct val="80000"/>
              </a:lnSpc>
              <a:buClrTx/>
              <a:buSzTx/>
              <a:buFont typeface="Wingdings" charset="2"/>
              <a:buChar char="§"/>
            </a:pPr>
            <a:r>
              <a:rPr lang="en-US" sz="2200" dirty="0" smtClean="0">
                <a:latin typeface="Arial"/>
                <a:ea typeface="Segoe UI" pitchFamily="34" charset="0"/>
                <a:cs typeface="Arial"/>
              </a:rPr>
              <a:t>Ask students to reflect about one of these questions: </a:t>
            </a:r>
          </a:p>
          <a:p>
            <a:pPr marL="457200" lvl="1" indent="-184150">
              <a:lnSpc>
                <a:spcPct val="80000"/>
              </a:lnSpc>
              <a:buSzTx/>
              <a:buNone/>
            </a:pPr>
            <a:endParaRPr lang="en-US" sz="2200" b="1" dirty="0" smtClean="0">
              <a:latin typeface="Arial"/>
              <a:ea typeface="Segoe UI" pitchFamily="34" charset="0"/>
              <a:cs typeface="Arial"/>
            </a:endParaRPr>
          </a:p>
          <a:p>
            <a:pPr marL="292100" lvl="1" indent="-19050">
              <a:lnSpc>
                <a:spcPct val="80000"/>
              </a:lnSpc>
              <a:buSzTx/>
              <a:buNone/>
            </a:pPr>
            <a:r>
              <a:rPr lang="en-US" sz="2000" dirty="0" smtClean="0">
                <a:solidFill>
                  <a:schemeClr val="tx1"/>
                </a:solidFill>
                <a:latin typeface="Arial"/>
                <a:ea typeface="Segoe UI" pitchFamily="34" charset="0"/>
                <a:cs typeface="Arial"/>
              </a:rPr>
              <a:t>What do you think would be difficult about following these rules?  </a:t>
            </a:r>
            <a:endParaRPr lang="en-US" sz="2000" u="sng" dirty="0" smtClean="0">
              <a:solidFill>
                <a:schemeClr val="tx1"/>
              </a:solidFill>
              <a:latin typeface="Arial"/>
              <a:ea typeface="Segoe UI" pitchFamily="34" charset="0"/>
              <a:cs typeface="Arial"/>
            </a:endParaRPr>
          </a:p>
          <a:p>
            <a:pPr marL="457200" lvl="1" indent="-184150">
              <a:lnSpc>
                <a:spcPct val="80000"/>
              </a:lnSpc>
              <a:buSzTx/>
              <a:buNone/>
            </a:pPr>
            <a:r>
              <a:rPr lang="en-US" sz="2000" dirty="0" smtClean="0">
                <a:solidFill>
                  <a:schemeClr val="tx1"/>
                </a:solidFill>
                <a:latin typeface="Arial"/>
                <a:ea typeface="Segoe UI" pitchFamily="34" charset="0"/>
                <a:cs typeface="Arial"/>
              </a:rPr>
              <a:t>Which one of these rules might be difficult to follow?  Why?</a:t>
            </a:r>
          </a:p>
          <a:p>
            <a:pPr marL="344488" indent="-344488">
              <a:lnSpc>
                <a:spcPct val="80000"/>
              </a:lnSpc>
              <a:buSzTx/>
              <a:buFont typeface="Courier New"/>
              <a:buChar char="o"/>
            </a:pPr>
            <a:endParaRPr lang="en-US" sz="2000" dirty="0" smtClean="0">
              <a:solidFill>
                <a:srgbClr val="660066"/>
              </a:solidFill>
              <a:latin typeface="Arial"/>
              <a:ea typeface="Segoe UI" pitchFamily="34" charset="0"/>
              <a:cs typeface="Arial"/>
            </a:endParaRPr>
          </a:p>
          <a:p>
            <a:pPr marL="344488" indent="-344488">
              <a:lnSpc>
                <a:spcPct val="80000"/>
              </a:lnSpc>
              <a:buSzTx/>
              <a:buFont typeface="Courier New"/>
              <a:buChar char="o"/>
            </a:pPr>
            <a:endParaRPr lang="en-US" sz="2200" b="1" dirty="0" smtClean="0">
              <a:solidFill>
                <a:srgbClr val="660066"/>
              </a:solidFill>
              <a:latin typeface="Arial"/>
              <a:ea typeface="Segoe UI" pitchFamily="34" charset="0"/>
              <a:cs typeface="Arial"/>
            </a:endParaRPr>
          </a:p>
          <a:p>
            <a:pPr marL="344488" indent="-61913">
              <a:lnSpc>
                <a:spcPct val="80000"/>
              </a:lnSpc>
              <a:buSzTx/>
              <a:buNone/>
            </a:pPr>
            <a:r>
              <a:rPr lang="en-US" sz="2200" b="1" dirty="0" smtClean="0">
                <a:solidFill>
                  <a:srgbClr val="FF6600"/>
                </a:solidFill>
                <a:latin typeface="Arial"/>
                <a:ea typeface="Segoe UI" pitchFamily="34" charset="0"/>
                <a:cs typeface="Arial"/>
              </a:rPr>
              <a:t>TIP:</a:t>
            </a:r>
            <a:r>
              <a:rPr lang="en-US" sz="2200" dirty="0" smtClean="0">
                <a:solidFill>
                  <a:srgbClr val="FF6600"/>
                </a:solidFill>
                <a:latin typeface="Arial"/>
                <a:ea typeface="Segoe UI" pitchFamily="34" charset="0"/>
                <a:cs typeface="Arial"/>
              </a:rPr>
              <a:t>	Do not skip over the discussion of the rules the first  		time you introduce students to the QFT. </a:t>
            </a:r>
          </a:p>
          <a:p>
            <a:pPr marL="344488" indent="-61913">
              <a:lnSpc>
                <a:spcPct val="80000"/>
              </a:lnSpc>
              <a:buSzTx/>
              <a:buNone/>
            </a:pPr>
            <a:endParaRPr lang="en-US" sz="2200" dirty="0" smtClean="0">
              <a:solidFill>
                <a:srgbClr val="FF6600"/>
              </a:solidFill>
              <a:latin typeface="Arial"/>
              <a:ea typeface="Segoe UI" pitchFamily="34" charset="0"/>
              <a:cs typeface="Arial"/>
            </a:endParaRPr>
          </a:p>
          <a:p>
            <a:pPr marL="911225" indent="-61913">
              <a:lnSpc>
                <a:spcPct val="80000"/>
              </a:lnSpc>
              <a:buSzTx/>
              <a:buNone/>
            </a:pPr>
            <a:r>
              <a:rPr lang="en-US" sz="2200" dirty="0" smtClean="0">
                <a:solidFill>
                  <a:srgbClr val="FF6600"/>
                </a:solidFill>
                <a:latin typeface="Arial"/>
                <a:ea typeface="Segoe UI" pitchFamily="34" charset="0"/>
                <a:cs typeface="Arial"/>
              </a:rPr>
              <a:t> Review the Rules for Producing Questions every time you use the QFT. </a:t>
            </a:r>
          </a:p>
          <a:p>
            <a:pPr marL="344488" indent="-344488">
              <a:lnSpc>
                <a:spcPct val="80000"/>
              </a:lnSpc>
              <a:buSzTx/>
              <a:buFont typeface="Courier New"/>
              <a:buChar char="o"/>
            </a:pPr>
            <a:endParaRPr lang="en-US" dirty="0" smtClean="0">
              <a:latin typeface="Segoe UI" pitchFamily="34" charset="0"/>
              <a:ea typeface="Segoe UI" pitchFamily="34" charset="0"/>
              <a:cs typeface="Segoe UI" pitchFamily="34" charset="0"/>
            </a:endParaRPr>
          </a:p>
        </p:txBody>
      </p:sp>
      <p:sp>
        <p:nvSpPr>
          <p:cNvPr id="7" name="TextBox 6"/>
          <p:cNvSpPr txBox="1"/>
          <p:nvPr/>
        </p:nvSpPr>
        <p:spPr>
          <a:xfrm>
            <a:off x="536448" y="533400"/>
            <a:ext cx="5867400" cy="584776"/>
          </a:xfrm>
          <a:prstGeom prst="rect">
            <a:avLst/>
          </a:prstGeom>
          <a:noFill/>
        </p:spPr>
        <p:txBody>
          <a:bodyPr wrap="square" rtlCol="0">
            <a:spAutoFit/>
          </a:bodyPr>
          <a:lstStyle/>
          <a:p>
            <a:r>
              <a:rPr lang="en-US" sz="3200" dirty="0" smtClean="0">
                <a:solidFill>
                  <a:srgbClr val="008000"/>
                </a:solidFill>
                <a:latin typeface="Futura Condensed"/>
                <a:ea typeface="Segoe UI" pitchFamily="34" charset="0"/>
                <a:cs typeface="Futura Condensed"/>
              </a:rPr>
              <a:t>RULES FOR PRODUCING QUESTIONS</a:t>
            </a:r>
            <a:endParaRPr lang="en-US" sz="3200" dirty="0"/>
          </a:p>
        </p:txBody>
      </p:sp>
      <p:sp>
        <p:nvSpPr>
          <p:cNvPr id="5" name="Footer Placeholder 4"/>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1371600" y="457201"/>
            <a:ext cx="6858000" cy="5699126"/>
          </a:xfrm>
        </p:spPr>
        <p:txBody>
          <a:bodyPr>
            <a:normAutofit/>
          </a:bodyPr>
          <a:lstStyle/>
          <a:p>
            <a:pPr algn="ctr">
              <a:buNone/>
            </a:pPr>
            <a:r>
              <a:rPr lang="en-US" sz="3200" b="1" dirty="0" smtClean="0">
                <a:solidFill>
                  <a:srgbClr val="008000"/>
                </a:solidFill>
                <a:latin typeface="Arial"/>
                <a:ea typeface="Segoe UI" pitchFamily="34" charset="0"/>
                <a:cs typeface="Arial"/>
              </a:rPr>
              <a:t>3</a:t>
            </a:r>
          </a:p>
          <a:p>
            <a:pPr>
              <a:buNone/>
            </a:pPr>
            <a:endParaRPr lang="en-US" sz="3200" b="1" dirty="0" smtClean="0">
              <a:solidFill>
                <a:schemeClr val="tx2">
                  <a:lumMod val="50000"/>
                </a:schemeClr>
              </a:solidFill>
              <a:latin typeface="Arial"/>
              <a:ea typeface="Segoe UI" pitchFamily="34" charset="0"/>
              <a:cs typeface="Arial"/>
            </a:endParaRPr>
          </a:p>
          <a:p>
            <a:pPr algn="ctr">
              <a:buNone/>
            </a:pPr>
            <a:r>
              <a:rPr lang="en-US" sz="3200" dirty="0" smtClean="0">
                <a:solidFill>
                  <a:srgbClr val="008000"/>
                </a:solidFill>
                <a:latin typeface="Futura Condensed"/>
                <a:ea typeface="Segoe UI" pitchFamily="34" charset="0"/>
                <a:cs typeface="Futura Condensed"/>
              </a:rPr>
              <a:t>PRODUCING QUESTIONS</a:t>
            </a:r>
          </a:p>
          <a:p>
            <a:pPr algn="ctr">
              <a:buNone/>
            </a:pPr>
            <a:endParaRPr lang="en-US" sz="3200" dirty="0">
              <a:solidFill>
                <a:srgbClr val="008000"/>
              </a:solidFill>
              <a:latin typeface="Futura Condensed"/>
              <a:cs typeface="Futura Condensed"/>
            </a:endParaRPr>
          </a:p>
        </p:txBody>
      </p:sp>
      <p:sp>
        <p:nvSpPr>
          <p:cNvPr id="5" name="Footer Placeholder 4"/>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pic>
        <p:nvPicPr>
          <p:cNvPr id="6" name="Picture 5" descr="discussion 2.jpg"/>
          <p:cNvPicPr>
            <a:picLocks noChangeAspect="1"/>
          </p:cNvPicPr>
          <p:nvPr/>
        </p:nvPicPr>
        <p:blipFill>
          <a:blip r:embed="rId2"/>
          <a:stretch>
            <a:fillRect/>
          </a:stretch>
        </p:blipFill>
        <p:spPr>
          <a:xfrm>
            <a:off x="2514600" y="2514601"/>
            <a:ext cx="4724400" cy="2971799"/>
          </a:xfrm>
          <a:prstGeom prst="rect">
            <a:avLst/>
          </a:prstGeom>
        </p:spPr>
      </p:pic>
      <p:sp>
        <p:nvSpPr>
          <p:cNvPr id="7" name="TextBox 6"/>
          <p:cNvSpPr txBox="1"/>
          <p:nvPr/>
        </p:nvSpPr>
        <p:spPr>
          <a:xfrm>
            <a:off x="2667000" y="5791200"/>
            <a:ext cx="4572000" cy="261610"/>
          </a:xfrm>
          <a:prstGeom prst="rect">
            <a:avLst/>
          </a:prstGeom>
          <a:noFill/>
        </p:spPr>
        <p:txBody>
          <a:bodyPr wrap="square" rtlCol="0">
            <a:spAutoFit/>
          </a:bodyPr>
          <a:lstStyle/>
          <a:p>
            <a:pPr algn="ctr"/>
            <a:r>
              <a:rPr lang="en-US" sz="1100" dirty="0" smtClean="0"/>
              <a:t>Joel </a:t>
            </a:r>
            <a:r>
              <a:rPr lang="en-US" sz="1100" dirty="0" err="1" smtClean="0"/>
              <a:t>Pardalis@mrPardalis</a:t>
            </a:r>
            <a:r>
              <a:rPr lang="en-US" sz="1100" dirty="0" smtClean="0"/>
              <a:t>  students using the QFT </a:t>
            </a:r>
            <a:endParaRPr lang="en-US" sz="11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7467600" cy="4419600"/>
          </a:xfrm>
        </p:spPr>
        <p:txBody>
          <a:bodyPr>
            <a:normAutofit/>
          </a:bodyPr>
          <a:lstStyle/>
          <a:p>
            <a:pPr>
              <a:buClr>
                <a:schemeClr val="accent1">
                  <a:lumMod val="75000"/>
                </a:schemeClr>
              </a:buClr>
              <a:buNone/>
            </a:pPr>
            <a:r>
              <a:rPr lang="en-US" sz="2200" dirty="0" smtClean="0">
                <a:latin typeface="Arial"/>
                <a:ea typeface="Segoe UI" pitchFamily="34" charset="0"/>
                <a:cs typeface="Arial"/>
              </a:rPr>
              <a:t>Once students have discussed the Rules for Producing</a:t>
            </a:r>
          </a:p>
          <a:p>
            <a:pPr>
              <a:buClr>
                <a:schemeClr val="accent1">
                  <a:lumMod val="75000"/>
                </a:schemeClr>
              </a:buClr>
              <a:buNone/>
            </a:pPr>
            <a:r>
              <a:rPr lang="en-US" sz="2200" dirty="0" smtClean="0">
                <a:latin typeface="Arial"/>
                <a:ea typeface="Segoe UI" pitchFamily="34" charset="0"/>
                <a:cs typeface="Arial"/>
              </a:rPr>
              <a:t>Questions: </a:t>
            </a:r>
          </a:p>
          <a:p>
            <a:pPr>
              <a:buClr>
                <a:schemeClr val="accent1">
                  <a:lumMod val="75000"/>
                </a:schemeClr>
              </a:buClr>
              <a:buNone/>
            </a:pPr>
            <a:endParaRPr lang="en-US" sz="2200" dirty="0" smtClean="0">
              <a:latin typeface="Arial"/>
              <a:ea typeface="Segoe UI" pitchFamily="34" charset="0"/>
              <a:cs typeface="Arial"/>
            </a:endParaRPr>
          </a:p>
          <a:p>
            <a:pPr>
              <a:buClr>
                <a:schemeClr val="accent1">
                  <a:lumMod val="75000"/>
                </a:schemeClr>
              </a:buClr>
              <a:buSzPct val="79000"/>
            </a:pPr>
            <a:r>
              <a:rPr lang="en-US" sz="2200" dirty="0" smtClean="0">
                <a:latin typeface="Arial"/>
                <a:ea typeface="Segoe UI" pitchFamily="34" charset="0"/>
                <a:cs typeface="Arial"/>
              </a:rPr>
              <a:t>  Divide students into small groups of 3 - 5.  </a:t>
            </a:r>
          </a:p>
          <a:p>
            <a:pPr>
              <a:buClr>
                <a:schemeClr val="accent1">
                  <a:lumMod val="75000"/>
                </a:schemeClr>
              </a:buClr>
              <a:buSzPct val="79000"/>
            </a:pPr>
            <a:r>
              <a:rPr lang="en-US" sz="2200" dirty="0" smtClean="0">
                <a:latin typeface="Arial"/>
                <a:ea typeface="Segoe UI" pitchFamily="34" charset="0"/>
                <a:cs typeface="Arial"/>
              </a:rPr>
              <a:t>  Ask groups to identify a note-taker.</a:t>
            </a:r>
          </a:p>
          <a:p>
            <a:pPr marL="406400" indent="-406400">
              <a:buClr>
                <a:schemeClr val="accent1">
                  <a:lumMod val="75000"/>
                </a:schemeClr>
              </a:buClr>
              <a:buSzPct val="79000"/>
            </a:pPr>
            <a:r>
              <a:rPr lang="en-US" sz="2200" dirty="0" smtClean="0">
                <a:latin typeface="Arial"/>
                <a:ea typeface="Segoe UI" pitchFamily="34" charset="0"/>
                <a:cs typeface="Arial"/>
              </a:rPr>
              <a:t>Distribute </a:t>
            </a:r>
            <a:r>
              <a:rPr lang="en-US" sz="2200" b="1" dirty="0" smtClean="0">
                <a:latin typeface="Arial"/>
                <a:ea typeface="Segoe UI" pitchFamily="34" charset="0"/>
                <a:cs typeface="Arial"/>
              </a:rPr>
              <a:t>newsprint or worksheets </a:t>
            </a:r>
            <a:r>
              <a:rPr lang="en-US" sz="2200" dirty="0" smtClean="0">
                <a:latin typeface="Arial"/>
                <a:ea typeface="Segoe UI" pitchFamily="34" charset="0"/>
                <a:cs typeface="Arial"/>
              </a:rPr>
              <a:t>to each small group.</a:t>
            </a:r>
          </a:p>
          <a:p>
            <a:pPr>
              <a:buClr>
                <a:schemeClr val="accent1">
                  <a:lumMod val="75000"/>
                </a:schemeClr>
              </a:buClr>
            </a:pPr>
            <a:endParaRPr lang="en-US" sz="2200" dirty="0" smtClean="0">
              <a:latin typeface="Arial"/>
              <a:ea typeface="Segoe UI" pitchFamily="34" charset="0"/>
              <a:cs typeface="Arial"/>
            </a:endParaRPr>
          </a:p>
          <a:p>
            <a:pPr>
              <a:buClr>
                <a:schemeClr val="accent1">
                  <a:lumMod val="75000"/>
                </a:schemeClr>
              </a:buClr>
            </a:pPr>
            <a:endParaRPr lang="en-US" sz="2200" dirty="0" smtClean="0">
              <a:solidFill>
                <a:srgbClr val="FF6600"/>
              </a:solidFill>
              <a:latin typeface="Arial"/>
              <a:ea typeface="Segoe UI" pitchFamily="34" charset="0"/>
              <a:cs typeface="Arial"/>
            </a:endParaRPr>
          </a:p>
          <a:p>
            <a:endParaRPr lang="en-US" dirty="0"/>
          </a:p>
        </p:txBody>
      </p:sp>
      <p:sp>
        <p:nvSpPr>
          <p:cNvPr id="5" name="TextBox 4"/>
          <p:cNvSpPr txBox="1"/>
          <p:nvPr/>
        </p:nvSpPr>
        <p:spPr>
          <a:xfrm>
            <a:off x="287844" y="609600"/>
            <a:ext cx="3674556" cy="584776"/>
          </a:xfrm>
          <a:prstGeom prst="rect">
            <a:avLst/>
          </a:prstGeom>
          <a:noFill/>
        </p:spPr>
        <p:txBody>
          <a:bodyPr wrap="square" rtlCol="0">
            <a:spAutoFit/>
          </a:bodyPr>
          <a:lstStyle/>
          <a:p>
            <a:pPr>
              <a:buNone/>
            </a:pPr>
            <a:r>
              <a:rPr lang="en-US" sz="3200" dirty="0" smtClean="0">
                <a:solidFill>
                  <a:srgbClr val="008000"/>
                </a:solidFill>
                <a:latin typeface="Futura Condensed"/>
                <a:ea typeface="Segoe UI" pitchFamily="34" charset="0"/>
                <a:cs typeface="Futura Condensed"/>
              </a:rPr>
              <a:t>PRODUCING QUESTIONS</a:t>
            </a:r>
            <a:endParaRPr lang="en-US" sz="3200" dirty="0">
              <a:solidFill>
                <a:srgbClr val="008000"/>
              </a:solidFill>
              <a:latin typeface="Futura Condensed"/>
              <a:cs typeface="Futura Condensed"/>
            </a:endParaRPr>
          </a:p>
        </p:txBody>
      </p:sp>
      <p:sp>
        <p:nvSpPr>
          <p:cNvPr id="6" name="Footer Placeholder 5"/>
          <p:cNvSpPr>
            <a:spLocks noGrp="1"/>
          </p:cNvSpPr>
          <p:nvPr>
            <p:ph type="ftr" sz="quarter" idx="11"/>
          </p:nvPr>
        </p:nvSpPr>
        <p:spPr/>
        <p:txBody>
          <a:bodyPr/>
          <a:lstStyle/>
          <a:p>
            <a:pPr algn="ctr"/>
            <a:r>
              <a:rPr lang="en-US" smtClean="0"/>
              <a:t>www.rightquestion.org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344488" indent="-344488">
              <a:lnSpc>
                <a:spcPct val="80000"/>
              </a:lnSpc>
              <a:buSzTx/>
              <a:buNone/>
            </a:pPr>
            <a:endParaRPr lang="en-US" sz="2200" b="1" dirty="0" smtClean="0">
              <a:latin typeface="Arial"/>
              <a:ea typeface="Segoe UI" pitchFamily="34" charset="0"/>
              <a:cs typeface="Arial"/>
            </a:endParaRPr>
          </a:p>
          <a:p>
            <a:pPr marL="344488" indent="-344488">
              <a:lnSpc>
                <a:spcPct val="80000"/>
              </a:lnSpc>
              <a:buSzTx/>
              <a:buNone/>
            </a:pPr>
            <a:r>
              <a:rPr lang="en-US" sz="2200" b="1" dirty="0" smtClean="0">
                <a:latin typeface="Arial"/>
                <a:ea typeface="Segoe UI" pitchFamily="34" charset="0"/>
                <a:cs typeface="Arial"/>
              </a:rPr>
              <a:t>Introduce the </a:t>
            </a:r>
            <a:r>
              <a:rPr lang="en-US" sz="2200" b="1" dirty="0" smtClean="0">
                <a:solidFill>
                  <a:srgbClr val="000090"/>
                </a:solidFill>
                <a:latin typeface="Arial"/>
                <a:ea typeface="Segoe UI" pitchFamily="34" charset="0"/>
                <a:cs typeface="Arial"/>
              </a:rPr>
              <a:t>QFocus</a:t>
            </a:r>
            <a:r>
              <a:rPr lang="en-US" sz="2200" b="1" dirty="0" smtClean="0">
                <a:latin typeface="Arial"/>
                <a:ea typeface="Segoe UI" pitchFamily="34" charset="0"/>
                <a:cs typeface="Arial"/>
              </a:rPr>
              <a:t> and ask students to:</a:t>
            </a:r>
          </a:p>
          <a:p>
            <a:pPr marL="344488" indent="-344488">
              <a:lnSpc>
                <a:spcPct val="80000"/>
              </a:lnSpc>
              <a:buSzTx/>
              <a:buNone/>
            </a:pPr>
            <a:endParaRPr lang="en-US" sz="2200" b="1" dirty="0" smtClean="0">
              <a:solidFill>
                <a:srgbClr val="000090"/>
              </a:solidFill>
              <a:latin typeface="Arial"/>
              <a:ea typeface="Segoe UI" pitchFamily="34" charset="0"/>
              <a:cs typeface="Arial"/>
            </a:endParaRPr>
          </a:p>
          <a:p>
            <a:pPr marL="344488" indent="-344488">
              <a:lnSpc>
                <a:spcPct val="80000"/>
              </a:lnSpc>
              <a:buSzTx/>
            </a:pPr>
            <a:r>
              <a:rPr lang="en-US" sz="2200" dirty="0" smtClean="0">
                <a:latin typeface="Arial"/>
                <a:ea typeface="Segoe UI" pitchFamily="34" charset="0"/>
                <a:cs typeface="Arial"/>
              </a:rPr>
              <a:t>Produce as many questions as they can in allotted time</a:t>
            </a:r>
            <a:r>
              <a:rPr lang="en-US" sz="2200" i="1" dirty="0" smtClean="0">
                <a:latin typeface="Arial"/>
                <a:ea typeface="Segoe UI" pitchFamily="34" charset="0"/>
                <a:cs typeface="Arial"/>
              </a:rPr>
              <a:t/>
            </a:r>
            <a:br>
              <a:rPr lang="en-US" sz="2200" i="1" dirty="0" smtClean="0">
                <a:latin typeface="Arial"/>
                <a:ea typeface="Segoe UI" pitchFamily="34" charset="0"/>
                <a:cs typeface="Arial"/>
              </a:rPr>
            </a:br>
            <a:endParaRPr lang="en-US" sz="2200" i="1" dirty="0" smtClean="0">
              <a:latin typeface="Arial"/>
              <a:ea typeface="Segoe UI" pitchFamily="34" charset="0"/>
              <a:cs typeface="Arial"/>
            </a:endParaRPr>
          </a:p>
          <a:p>
            <a:pPr marL="344488" indent="-344488">
              <a:lnSpc>
                <a:spcPct val="80000"/>
              </a:lnSpc>
              <a:buSzTx/>
            </a:pPr>
            <a:r>
              <a:rPr lang="en-US" sz="2200" dirty="0" smtClean="0">
                <a:latin typeface="Arial"/>
                <a:ea typeface="Segoe UI" pitchFamily="34" charset="0"/>
                <a:cs typeface="Arial"/>
              </a:rPr>
              <a:t>Follow the Rules for Producing Questions</a:t>
            </a:r>
            <a:br>
              <a:rPr lang="en-US" sz="2200" dirty="0" smtClean="0">
                <a:latin typeface="Arial"/>
                <a:ea typeface="Segoe UI" pitchFamily="34" charset="0"/>
                <a:cs typeface="Arial"/>
              </a:rPr>
            </a:br>
            <a:endParaRPr lang="en-US" sz="2200" dirty="0" smtClean="0">
              <a:latin typeface="Arial"/>
              <a:ea typeface="Segoe UI" pitchFamily="34" charset="0"/>
              <a:cs typeface="Arial"/>
            </a:endParaRPr>
          </a:p>
          <a:p>
            <a:pPr marL="344488" indent="-344488">
              <a:lnSpc>
                <a:spcPct val="80000"/>
              </a:lnSpc>
              <a:buSzTx/>
            </a:pPr>
            <a:r>
              <a:rPr lang="en-US" sz="2200" dirty="0" smtClean="0">
                <a:latin typeface="Arial"/>
                <a:ea typeface="Segoe UI" pitchFamily="34" charset="0"/>
                <a:cs typeface="Arial"/>
              </a:rPr>
              <a:t>Number the questions</a:t>
            </a:r>
          </a:p>
          <a:p>
            <a:pPr marL="344488" indent="-344488">
              <a:lnSpc>
                <a:spcPct val="80000"/>
              </a:lnSpc>
              <a:buSzTx/>
              <a:buNone/>
            </a:pPr>
            <a:endParaRPr lang="en-US" sz="2200" b="1" dirty="0" smtClean="0">
              <a:latin typeface="Arial"/>
              <a:ea typeface="Segoe UI" pitchFamily="34" charset="0"/>
              <a:cs typeface="Arial"/>
            </a:endParaRPr>
          </a:p>
          <a:p>
            <a:pPr marL="344488" indent="-344488">
              <a:lnSpc>
                <a:spcPct val="80000"/>
              </a:lnSpc>
              <a:buSzTx/>
              <a:buNone/>
            </a:pPr>
            <a:endParaRPr lang="en-US" sz="2200" b="1" dirty="0" smtClean="0">
              <a:latin typeface="Arial"/>
              <a:ea typeface="Segoe UI" pitchFamily="34" charset="0"/>
              <a:cs typeface="Arial"/>
            </a:endParaRPr>
          </a:p>
          <a:p>
            <a:pPr marL="344488" indent="-344488">
              <a:lnSpc>
                <a:spcPct val="80000"/>
              </a:lnSpc>
              <a:buClr>
                <a:schemeClr val="accent1">
                  <a:lumMod val="50000"/>
                </a:schemeClr>
              </a:buClr>
              <a:buSzTx/>
              <a:buNone/>
            </a:pPr>
            <a:r>
              <a:rPr lang="en-US" sz="2200" b="1" dirty="0" smtClean="0">
                <a:solidFill>
                  <a:srgbClr val="FF6600"/>
                </a:solidFill>
                <a:latin typeface="Arial"/>
                <a:ea typeface="Segoe UI" pitchFamily="34" charset="0"/>
                <a:cs typeface="Arial"/>
              </a:rPr>
              <a:t>TIP:  </a:t>
            </a:r>
            <a:r>
              <a:rPr lang="en-US" sz="2200" dirty="0" smtClean="0">
                <a:solidFill>
                  <a:srgbClr val="FF6600"/>
                </a:solidFill>
                <a:latin typeface="Arial"/>
                <a:ea typeface="Segoe UI" pitchFamily="34" charset="0"/>
                <a:cs typeface="Arial"/>
              </a:rPr>
              <a:t>The note-taker should also contribute questions.   </a:t>
            </a:r>
          </a:p>
          <a:p>
            <a:endParaRPr lang="en-US" dirty="0"/>
          </a:p>
        </p:txBody>
      </p:sp>
      <p:sp>
        <p:nvSpPr>
          <p:cNvPr id="7" name="Title 1"/>
          <p:cNvSpPr>
            <a:spLocks noGrp="1"/>
          </p:cNvSpPr>
          <p:nvPr>
            <p:ph type="title"/>
          </p:nvPr>
        </p:nvSpPr>
        <p:spPr>
          <a:xfrm>
            <a:off x="457200" y="533400"/>
            <a:ext cx="7467600" cy="533400"/>
          </a:xfrm>
        </p:spPr>
        <p:txBody>
          <a:bodyPr>
            <a:noAutofit/>
          </a:bodyPr>
          <a:lstStyle/>
          <a:p>
            <a:r>
              <a:rPr lang="en-US" dirty="0" smtClean="0">
                <a:solidFill>
                  <a:srgbClr val="008000"/>
                </a:solidFill>
                <a:latin typeface="Futura Condensed"/>
                <a:ea typeface="Segoe UI" pitchFamily="34" charset="0"/>
                <a:cs typeface="Futura Condensed"/>
              </a:rPr>
              <a:t>PRODUCING QUESTIONS</a:t>
            </a:r>
            <a:endParaRPr lang="en-US" dirty="0">
              <a:solidFill>
                <a:srgbClr val="008000"/>
              </a:solidFill>
              <a:latin typeface="Futura Condensed"/>
              <a:cs typeface="Futura Condensed"/>
            </a:endParaRPr>
          </a:p>
        </p:txBody>
      </p:sp>
      <p:sp>
        <p:nvSpPr>
          <p:cNvPr id="5" name="Footer Placeholder 4"/>
          <p:cNvSpPr>
            <a:spLocks noGrp="1"/>
          </p:cNvSpPr>
          <p:nvPr>
            <p:ph type="ftr" sz="quarter" idx="11"/>
          </p:nvPr>
        </p:nvSpPr>
        <p:spPr/>
        <p:txBody>
          <a:bodyPr/>
          <a:lstStyle/>
          <a:p>
            <a:pPr algn="ctr"/>
            <a:r>
              <a:rPr lang="en-US" smtClean="0"/>
              <a:t>www.rightquestion.org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1371600" y="533401"/>
            <a:ext cx="6858000" cy="5622926"/>
          </a:xfrm>
        </p:spPr>
        <p:txBody>
          <a:bodyPr>
            <a:normAutofit/>
          </a:bodyPr>
          <a:lstStyle/>
          <a:p>
            <a:pPr algn="ctr">
              <a:buNone/>
            </a:pPr>
            <a:r>
              <a:rPr lang="en-US" sz="3200" b="1" dirty="0" smtClean="0">
                <a:solidFill>
                  <a:srgbClr val="008000"/>
                </a:solidFill>
                <a:latin typeface="Arial"/>
                <a:ea typeface="Segoe UI" pitchFamily="34" charset="0"/>
                <a:cs typeface="Arial"/>
              </a:rPr>
              <a:t>4</a:t>
            </a:r>
          </a:p>
          <a:p>
            <a:pPr>
              <a:buNone/>
            </a:pPr>
            <a:endParaRPr lang="en-US" sz="3200" b="1" dirty="0" smtClean="0">
              <a:solidFill>
                <a:schemeClr val="tx2">
                  <a:lumMod val="50000"/>
                </a:schemeClr>
              </a:solidFill>
              <a:latin typeface="Arial"/>
              <a:ea typeface="Segoe UI" pitchFamily="34" charset="0"/>
              <a:cs typeface="Arial"/>
            </a:endParaRPr>
          </a:p>
          <a:p>
            <a:pPr algn="ctr">
              <a:buNone/>
            </a:pPr>
            <a:r>
              <a:rPr lang="en-US" sz="3200" dirty="0" smtClean="0">
                <a:solidFill>
                  <a:srgbClr val="008000"/>
                </a:solidFill>
                <a:latin typeface="Futura Condensed"/>
                <a:cs typeface="Futura Condensed"/>
              </a:rPr>
              <a:t>CATEGORIZING QUESTIONS </a:t>
            </a:r>
            <a:endParaRPr lang="en-US" sz="3200" dirty="0">
              <a:solidFill>
                <a:srgbClr val="008000"/>
              </a:solidFill>
              <a:latin typeface="Futura Condensed"/>
              <a:cs typeface="Futura Condensed"/>
            </a:endParaRPr>
          </a:p>
        </p:txBody>
      </p:sp>
      <p:sp>
        <p:nvSpPr>
          <p:cNvPr id="5" name="Footer Placeholder 4"/>
          <p:cNvSpPr>
            <a:spLocks noGrp="1"/>
          </p:cNvSpPr>
          <p:nvPr>
            <p:ph type="ftr" sz="quarter" idx="11"/>
          </p:nvPr>
        </p:nvSpPr>
        <p:spPr/>
        <p:txBody>
          <a:bodyPr/>
          <a:lstStyle/>
          <a:p>
            <a:pPr algn="ctr"/>
            <a:r>
              <a:rPr lang="en-US" smtClean="0"/>
              <a:t>www.rightquestion.org </a:t>
            </a:r>
            <a:endParaRPr lang="en-US" dirty="0"/>
          </a:p>
        </p:txBody>
      </p:sp>
      <p:graphicFrame>
        <p:nvGraphicFramePr>
          <p:cNvPr id="11" name="Content Placeholder 6"/>
          <p:cNvGraphicFramePr>
            <a:graphicFrameLocks/>
          </p:cNvGraphicFramePr>
          <p:nvPr/>
        </p:nvGraphicFramePr>
        <p:xfrm>
          <a:off x="1600200" y="2514600"/>
          <a:ext cx="6096000" cy="2971801"/>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3943351"/>
            <a:ext cx="7772400" cy="2133600"/>
          </a:xfrm>
        </p:spPr>
        <p:txBody>
          <a:bodyPr>
            <a:normAutofit/>
          </a:bodyPr>
          <a:lstStyle/>
          <a:p>
            <a:pPr marL="0" lvl="0" indent="0" fontAlgn="base">
              <a:spcBef>
                <a:spcPct val="0"/>
              </a:spcBef>
              <a:spcAft>
                <a:spcPct val="0"/>
              </a:spcAft>
              <a:buClrTx/>
              <a:buSzTx/>
              <a:buNone/>
            </a:pPr>
            <a:r>
              <a:rPr lang="en-US" sz="1600" b="1" dirty="0" smtClean="0">
                <a:latin typeface="Arial"/>
                <a:ea typeface="Cambria Math" pitchFamily="18" charset="0"/>
                <a:cs typeface="Arial"/>
              </a:rPr>
              <a:t>The Right Question Institute </a:t>
            </a:r>
            <a:r>
              <a:rPr lang="en-US" sz="1600" dirty="0" smtClean="0">
                <a:latin typeface="Arial"/>
                <a:ea typeface="Cambria Math" pitchFamily="18" charset="0"/>
                <a:cs typeface="Arial"/>
              </a:rPr>
              <a:t>offers many of our materials through a Creative Commons License and we encourage you to make use of and/or share this resource.  Please reference the </a:t>
            </a:r>
            <a:r>
              <a:rPr lang="en-US" sz="1600" smtClean="0">
                <a:latin typeface="Arial"/>
                <a:ea typeface="Cambria Math" pitchFamily="18" charset="0"/>
                <a:cs typeface="Arial"/>
              </a:rPr>
              <a:t>Right Question Institute </a:t>
            </a:r>
            <a:r>
              <a:rPr lang="en-US" sz="1600" dirty="0" smtClean="0">
                <a:latin typeface="Arial"/>
                <a:ea typeface="Cambria Math" pitchFamily="18" charset="0"/>
                <a:cs typeface="Arial"/>
              </a:rPr>
              <a:t>as the source on any materials you use.   </a:t>
            </a:r>
          </a:p>
          <a:p>
            <a:pPr marL="0" lvl="0" indent="0" fontAlgn="base">
              <a:spcBef>
                <a:spcPct val="0"/>
              </a:spcBef>
              <a:spcAft>
                <a:spcPct val="0"/>
              </a:spcAft>
              <a:buClrTx/>
              <a:buSzTx/>
              <a:buNone/>
            </a:pPr>
            <a:endParaRPr lang="en-US" sz="1600" b="1" dirty="0" smtClean="0">
              <a:solidFill>
                <a:srgbClr val="000000"/>
              </a:solidFill>
              <a:latin typeface="Arial"/>
              <a:ea typeface="Cambria Math" pitchFamily="18" charset="0"/>
              <a:cs typeface="Arial"/>
            </a:endParaRPr>
          </a:p>
          <a:p>
            <a:pPr marL="0" lvl="0" indent="0" fontAlgn="base">
              <a:spcBef>
                <a:spcPct val="0"/>
              </a:spcBef>
              <a:spcAft>
                <a:spcPct val="0"/>
              </a:spcAft>
              <a:buClrTx/>
              <a:buSzTx/>
              <a:buNone/>
            </a:pPr>
            <a:r>
              <a:rPr lang="en-US" sz="1600" b="1" dirty="0" smtClean="0">
                <a:solidFill>
                  <a:srgbClr val="000000"/>
                </a:solidFill>
                <a:latin typeface="Arial"/>
                <a:ea typeface="Cambria Math" pitchFamily="18" charset="0"/>
                <a:cs typeface="Arial"/>
              </a:rPr>
              <a:t>Source: </a:t>
            </a:r>
            <a:r>
              <a:rPr lang="en-US" sz="1600" b="1" dirty="0" smtClean="0">
                <a:solidFill>
                  <a:srgbClr val="000000"/>
                </a:solidFill>
                <a:latin typeface="Arial"/>
                <a:ea typeface="Times"/>
                <a:cs typeface="Arial"/>
              </a:rPr>
              <a:t>www.rightquestion.org</a:t>
            </a:r>
            <a:endParaRPr lang="en-US" sz="1600" dirty="0" smtClean="0">
              <a:solidFill>
                <a:srgbClr val="000000"/>
              </a:solidFill>
              <a:latin typeface="Arial"/>
              <a:cs typeface="Arial"/>
            </a:endParaRPr>
          </a:p>
          <a:p>
            <a:pPr marL="0" lvl="0" indent="0" fontAlgn="base">
              <a:spcBef>
                <a:spcPct val="0"/>
              </a:spcBef>
              <a:spcAft>
                <a:spcPct val="0"/>
              </a:spcAft>
              <a:buClrTx/>
              <a:buSzTx/>
              <a:buNone/>
            </a:pPr>
            <a:endParaRPr lang="en-US" sz="1600" dirty="0" smtClean="0">
              <a:latin typeface="Cambria Math" pitchFamily="18" charset="0"/>
              <a:ea typeface="Cambria Math" pitchFamily="18" charset="0"/>
              <a:cs typeface="Arial" pitchFamily="34" charset="0"/>
            </a:endParaRPr>
          </a:p>
        </p:txBody>
      </p:sp>
      <p:pic>
        <p:nvPicPr>
          <p:cNvPr id="6" name="Picture 5" descr="creative-commons-badge-icons-by-nc-sa.png"/>
          <p:cNvPicPr>
            <a:picLocks noChangeAspect="1"/>
          </p:cNvPicPr>
          <p:nvPr/>
        </p:nvPicPr>
        <p:blipFill>
          <a:blip r:embed="rId2"/>
          <a:stretch>
            <a:fillRect/>
          </a:stretch>
        </p:blipFill>
        <p:spPr>
          <a:xfrm rot="10800000" flipH="1" flipV="1">
            <a:off x="3848100" y="3549650"/>
            <a:ext cx="1600200" cy="393700"/>
          </a:xfrm>
          <a:prstGeom prst="rect">
            <a:avLst/>
          </a:prstGeom>
        </p:spPr>
      </p:pic>
      <p:sp>
        <p:nvSpPr>
          <p:cNvPr id="5" name="Title 1"/>
          <p:cNvSpPr>
            <a:spLocks noGrp="1"/>
          </p:cNvSpPr>
          <p:nvPr>
            <p:ph type="title"/>
          </p:nvPr>
        </p:nvSpPr>
        <p:spPr>
          <a:xfrm>
            <a:off x="685800" y="274638"/>
            <a:ext cx="3962400" cy="487362"/>
          </a:xfrm>
        </p:spPr>
        <p:txBody>
          <a:bodyPr>
            <a:noAutofit/>
          </a:bodyPr>
          <a:lstStyle/>
          <a:p>
            <a:r>
              <a:rPr lang="en-US" sz="3200" dirty="0" smtClean="0">
                <a:solidFill>
                  <a:srgbClr val="008000"/>
                </a:solidFill>
                <a:latin typeface="Futura Condensed"/>
                <a:cs typeface="Futura Condensed"/>
              </a:rPr>
              <a:t>ABOUT THIS PRESENTATION</a:t>
            </a:r>
            <a:endParaRPr lang="en-US" sz="3200" dirty="0">
              <a:solidFill>
                <a:srgbClr val="008000"/>
              </a:solidFill>
              <a:latin typeface="Futura Condensed"/>
              <a:cs typeface="Futura Condensed"/>
            </a:endParaRPr>
          </a:p>
        </p:txBody>
      </p:sp>
      <p:sp>
        <p:nvSpPr>
          <p:cNvPr id="7" name="Rectangle 6"/>
          <p:cNvSpPr/>
          <p:nvPr/>
        </p:nvSpPr>
        <p:spPr>
          <a:xfrm>
            <a:off x="685800" y="1143000"/>
            <a:ext cx="7772400" cy="1107996"/>
          </a:xfrm>
          <a:prstGeom prst="rect">
            <a:avLst/>
          </a:prstGeom>
        </p:spPr>
        <p:txBody>
          <a:bodyPr wrap="square">
            <a:spAutoFit/>
          </a:bodyPr>
          <a:lstStyle/>
          <a:p>
            <a:pPr lvl="0" fontAlgn="base">
              <a:spcBef>
                <a:spcPct val="0"/>
              </a:spcBef>
              <a:spcAft>
                <a:spcPct val="0"/>
              </a:spcAft>
            </a:pPr>
            <a:r>
              <a:rPr lang="en-US" sz="2200" dirty="0" smtClean="0">
                <a:latin typeface="Arial"/>
                <a:ea typeface="Cambria Math" pitchFamily="18" charset="0"/>
                <a:cs typeface="Arial"/>
              </a:rPr>
              <a:t>This power point presentation will walk you through all the steps needed and tips for teaching the Question Formulation Technique™ to your students.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nSpc>
                <a:spcPct val="80000"/>
              </a:lnSpc>
              <a:buSzTx/>
              <a:buFont typeface="Wingdings" charset="2"/>
              <a:buNone/>
            </a:pPr>
            <a:endParaRPr lang="en-US" sz="2200" b="1" dirty="0" smtClean="0">
              <a:latin typeface="Arial"/>
              <a:ea typeface="Segoe UI" pitchFamily="34" charset="0"/>
              <a:cs typeface="Arial"/>
            </a:endParaRPr>
          </a:p>
          <a:p>
            <a:pPr>
              <a:lnSpc>
                <a:spcPct val="80000"/>
              </a:lnSpc>
              <a:buSzTx/>
              <a:buFont typeface="Wingdings" charset="2"/>
              <a:buNone/>
            </a:pPr>
            <a:r>
              <a:rPr lang="en-US" sz="2200" b="1" dirty="0" smtClean="0">
                <a:latin typeface="Arial"/>
                <a:ea typeface="Segoe UI" pitchFamily="34" charset="0"/>
                <a:cs typeface="Arial"/>
              </a:rPr>
              <a:t>Define closed and open-ended questions: </a:t>
            </a:r>
          </a:p>
          <a:p>
            <a:pPr>
              <a:lnSpc>
                <a:spcPct val="80000"/>
              </a:lnSpc>
              <a:buSzTx/>
              <a:buFont typeface="Wingdings" charset="2"/>
              <a:buNone/>
            </a:pPr>
            <a:endParaRPr lang="en-US" sz="2200" b="1" dirty="0" smtClean="0">
              <a:latin typeface="Arial"/>
              <a:ea typeface="Segoe UI" pitchFamily="34" charset="0"/>
              <a:cs typeface="Arial"/>
            </a:endParaRPr>
          </a:p>
          <a:p>
            <a:pPr>
              <a:lnSpc>
                <a:spcPct val="80000"/>
              </a:lnSpc>
              <a:spcBef>
                <a:spcPct val="20000"/>
              </a:spcBef>
              <a:buClr>
                <a:schemeClr val="accent1"/>
              </a:buClr>
            </a:pPr>
            <a:r>
              <a:rPr lang="en-US" sz="2200" b="1" dirty="0" smtClean="0">
                <a:latin typeface="Arial"/>
                <a:ea typeface="Segoe UI" pitchFamily="34" charset="0"/>
                <a:cs typeface="Arial"/>
              </a:rPr>
              <a:t>Closed-ended Questions</a:t>
            </a:r>
            <a:r>
              <a:rPr lang="en-US" sz="2200" dirty="0" smtClean="0">
                <a:latin typeface="Arial"/>
                <a:ea typeface="Segoe UI" pitchFamily="34" charset="0"/>
                <a:cs typeface="Arial"/>
              </a:rPr>
              <a:t> can be answered with a “yes’ or “no” or with a one-word answer.</a:t>
            </a:r>
          </a:p>
          <a:p>
            <a:pPr>
              <a:lnSpc>
                <a:spcPct val="80000"/>
              </a:lnSpc>
              <a:spcBef>
                <a:spcPct val="20000"/>
              </a:spcBef>
              <a:buClr>
                <a:schemeClr val="accent1"/>
              </a:buClr>
              <a:buNone/>
            </a:pPr>
            <a:endParaRPr lang="en-US" sz="2200" dirty="0" smtClean="0">
              <a:latin typeface="Arial"/>
              <a:ea typeface="Segoe UI" pitchFamily="34" charset="0"/>
              <a:cs typeface="Arial"/>
            </a:endParaRPr>
          </a:p>
          <a:p>
            <a:pPr>
              <a:lnSpc>
                <a:spcPct val="80000"/>
              </a:lnSpc>
              <a:spcBef>
                <a:spcPct val="20000"/>
              </a:spcBef>
              <a:buClr>
                <a:schemeClr val="accent1"/>
              </a:buClr>
            </a:pPr>
            <a:r>
              <a:rPr lang="en-US" sz="2200" b="1" dirty="0" smtClean="0">
                <a:latin typeface="Arial"/>
                <a:ea typeface="Segoe UI" pitchFamily="34" charset="0"/>
                <a:cs typeface="Arial"/>
              </a:rPr>
              <a:t>Open-ended Questions</a:t>
            </a:r>
            <a:r>
              <a:rPr lang="en-US" sz="2200" dirty="0" smtClean="0">
                <a:latin typeface="Arial"/>
                <a:ea typeface="Segoe UI" pitchFamily="34" charset="0"/>
                <a:cs typeface="Arial"/>
              </a:rPr>
              <a:t> require more explanation.</a:t>
            </a:r>
          </a:p>
          <a:p>
            <a:pPr>
              <a:buNone/>
            </a:pPr>
            <a:endParaRPr lang="en-US" sz="2200" dirty="0">
              <a:latin typeface="Arial"/>
              <a:cs typeface="Arial"/>
            </a:endParaRPr>
          </a:p>
        </p:txBody>
      </p:sp>
      <p:sp>
        <p:nvSpPr>
          <p:cNvPr id="6" name="Title 1"/>
          <p:cNvSpPr>
            <a:spLocks noGrp="1"/>
          </p:cNvSpPr>
          <p:nvPr>
            <p:ph type="title"/>
          </p:nvPr>
        </p:nvSpPr>
        <p:spPr>
          <a:xfrm>
            <a:off x="457200" y="533400"/>
            <a:ext cx="7467600" cy="533400"/>
          </a:xfrm>
        </p:spPr>
        <p:txBody>
          <a:bodyPr>
            <a:normAutofit fontScale="90000"/>
          </a:bodyPr>
          <a:lstStyle/>
          <a:p>
            <a:r>
              <a:rPr lang="en-US" dirty="0" smtClean="0">
                <a:solidFill>
                  <a:srgbClr val="008000"/>
                </a:solidFill>
                <a:latin typeface="Futura Condensed"/>
                <a:ea typeface="Segoe UI" pitchFamily="34" charset="0"/>
                <a:cs typeface="Futura Condensed"/>
              </a:rPr>
              <a:t>CATEGORIZING QUESTIONS</a:t>
            </a:r>
            <a:endParaRPr lang="en-US" sz="3200" dirty="0">
              <a:solidFill>
                <a:srgbClr val="008000"/>
              </a:solidFill>
              <a:latin typeface="Futura Condensed"/>
              <a:cs typeface="Futura Condensed"/>
            </a:endParaRPr>
          </a:p>
        </p:txBody>
      </p:sp>
      <p:sp>
        <p:nvSpPr>
          <p:cNvPr id="5" name="Footer Placeholder 4"/>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buNone/>
            </a:pPr>
            <a:endParaRPr lang="en-US" sz="2200" b="1" dirty="0" smtClean="0">
              <a:solidFill>
                <a:srgbClr val="FF6600"/>
              </a:solidFill>
              <a:latin typeface="Arial"/>
              <a:ea typeface="Segoe UI" pitchFamily="34" charset="0"/>
              <a:cs typeface="Arial"/>
            </a:endParaRPr>
          </a:p>
          <a:p>
            <a:pPr>
              <a:buNone/>
            </a:pPr>
            <a:r>
              <a:rPr lang="en-US" sz="2200" b="1" dirty="0" smtClean="0">
                <a:solidFill>
                  <a:srgbClr val="FF6600"/>
                </a:solidFill>
                <a:latin typeface="Arial"/>
                <a:ea typeface="Segoe UI" pitchFamily="34" charset="0"/>
                <a:cs typeface="Arial"/>
              </a:rPr>
              <a:t>Step 1</a:t>
            </a:r>
          </a:p>
          <a:p>
            <a:pPr>
              <a:buNone/>
            </a:pPr>
            <a:endParaRPr lang="en-US" sz="2200" b="1" dirty="0" smtClean="0">
              <a:latin typeface="Arial"/>
              <a:ea typeface="Segoe UI" pitchFamily="34" charset="0"/>
              <a:cs typeface="Arial"/>
            </a:endParaRPr>
          </a:p>
          <a:p>
            <a:pPr>
              <a:buNone/>
            </a:pPr>
            <a:r>
              <a:rPr lang="en-US" sz="2200" b="1" dirty="0" smtClean="0">
                <a:latin typeface="Arial"/>
                <a:ea typeface="Segoe UI" pitchFamily="34" charset="0"/>
                <a:cs typeface="Arial"/>
              </a:rPr>
              <a:t>Ask students to look over the list and:</a:t>
            </a:r>
          </a:p>
          <a:p>
            <a:endParaRPr lang="en-US" sz="2200" dirty="0" smtClean="0">
              <a:latin typeface="Arial"/>
              <a:ea typeface="Segoe UI" pitchFamily="34" charset="0"/>
              <a:cs typeface="Arial"/>
            </a:endParaRPr>
          </a:p>
          <a:p>
            <a:pPr lvl="1"/>
            <a:r>
              <a:rPr lang="en-US" sz="2200" dirty="0" smtClean="0">
                <a:latin typeface="Arial"/>
                <a:ea typeface="Segoe UI" pitchFamily="34" charset="0"/>
                <a:cs typeface="Arial"/>
              </a:rPr>
              <a:t>mark the questions that are </a:t>
            </a:r>
            <a:r>
              <a:rPr lang="en-US" sz="2200" b="1" dirty="0" smtClean="0">
                <a:latin typeface="Arial"/>
                <a:ea typeface="Segoe UI" pitchFamily="34" charset="0"/>
                <a:cs typeface="Arial"/>
              </a:rPr>
              <a:t>closed-ended </a:t>
            </a:r>
            <a:r>
              <a:rPr lang="en-US" sz="2200" dirty="0" smtClean="0">
                <a:latin typeface="Arial"/>
                <a:ea typeface="Segoe UI" pitchFamily="34" charset="0"/>
                <a:cs typeface="Arial"/>
              </a:rPr>
              <a:t>with a </a:t>
            </a:r>
            <a:r>
              <a:rPr lang="en-US" sz="2200" b="1" dirty="0" smtClean="0">
                <a:latin typeface="Arial"/>
                <a:ea typeface="Segoe UI" pitchFamily="34" charset="0"/>
                <a:cs typeface="Arial"/>
              </a:rPr>
              <a:t>“C” </a:t>
            </a:r>
          </a:p>
          <a:p>
            <a:pPr lvl="1"/>
            <a:r>
              <a:rPr lang="en-US" sz="2200" dirty="0" smtClean="0">
                <a:latin typeface="Arial"/>
                <a:ea typeface="Segoe UI" pitchFamily="34" charset="0"/>
                <a:cs typeface="Arial"/>
              </a:rPr>
              <a:t>mark the questions that are </a:t>
            </a:r>
            <a:r>
              <a:rPr lang="en-US" sz="2200" b="1" dirty="0" smtClean="0">
                <a:latin typeface="Arial"/>
                <a:ea typeface="Segoe UI" pitchFamily="34" charset="0"/>
                <a:cs typeface="Arial"/>
              </a:rPr>
              <a:t>open-ended </a:t>
            </a:r>
            <a:r>
              <a:rPr lang="en-US" sz="2200" dirty="0" smtClean="0">
                <a:latin typeface="Arial"/>
                <a:ea typeface="Segoe UI" pitchFamily="34" charset="0"/>
                <a:cs typeface="Arial"/>
              </a:rPr>
              <a:t>with an </a:t>
            </a:r>
            <a:r>
              <a:rPr lang="en-US" sz="2200" b="1" dirty="0" smtClean="0">
                <a:latin typeface="Arial"/>
                <a:ea typeface="Segoe UI" pitchFamily="34" charset="0"/>
                <a:cs typeface="Arial"/>
              </a:rPr>
              <a:t>“O”</a:t>
            </a:r>
          </a:p>
          <a:p>
            <a:endParaRPr lang="en-US" sz="2200" dirty="0">
              <a:latin typeface="Arial"/>
              <a:cs typeface="Arial"/>
            </a:endParaRPr>
          </a:p>
        </p:txBody>
      </p:sp>
      <p:sp>
        <p:nvSpPr>
          <p:cNvPr id="5" name="Footer Placeholder 4"/>
          <p:cNvSpPr>
            <a:spLocks noGrp="1"/>
          </p:cNvSpPr>
          <p:nvPr>
            <p:ph type="ftr" sz="quarter" idx="11"/>
          </p:nvPr>
        </p:nvSpPr>
        <p:spPr/>
        <p:txBody>
          <a:bodyPr/>
          <a:lstStyle/>
          <a:p>
            <a:pPr algn="ctr"/>
            <a:r>
              <a:rPr lang="en-US" smtClean="0"/>
              <a:t>www.rightquestion.org </a:t>
            </a:r>
            <a:endParaRPr lang="en-US" dirty="0"/>
          </a:p>
        </p:txBody>
      </p:sp>
      <p:sp>
        <p:nvSpPr>
          <p:cNvPr id="8" name="Title 1"/>
          <p:cNvSpPr>
            <a:spLocks noGrp="1"/>
          </p:cNvSpPr>
          <p:nvPr>
            <p:ph type="title"/>
          </p:nvPr>
        </p:nvSpPr>
        <p:spPr>
          <a:xfrm>
            <a:off x="457200" y="533400"/>
            <a:ext cx="7467600" cy="533400"/>
          </a:xfrm>
        </p:spPr>
        <p:txBody>
          <a:bodyPr>
            <a:normAutofit fontScale="90000"/>
          </a:bodyPr>
          <a:lstStyle/>
          <a:p>
            <a:r>
              <a:rPr lang="en-US" dirty="0" smtClean="0">
                <a:solidFill>
                  <a:srgbClr val="008000"/>
                </a:solidFill>
                <a:latin typeface="Futura Condensed"/>
                <a:ea typeface="Segoe UI" pitchFamily="34" charset="0"/>
                <a:cs typeface="Futura Condensed"/>
              </a:rPr>
              <a:t>CATEGORIZING QUESTIONS</a:t>
            </a:r>
            <a:endParaRPr lang="en-US" sz="3200" dirty="0">
              <a:solidFill>
                <a:srgbClr val="008000"/>
              </a:solidFill>
              <a:latin typeface="Futura Condensed"/>
              <a:cs typeface="Futura Condense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514350" indent="-514350">
              <a:lnSpc>
                <a:spcPct val="80000"/>
              </a:lnSpc>
              <a:spcBef>
                <a:spcPct val="20000"/>
              </a:spcBef>
              <a:buNone/>
            </a:pPr>
            <a:endParaRPr lang="en-US" sz="2200" b="1" dirty="0" smtClean="0">
              <a:solidFill>
                <a:srgbClr val="FF6600"/>
              </a:solidFill>
              <a:latin typeface="Arial"/>
              <a:ea typeface="Segoe UI" pitchFamily="34" charset="0"/>
              <a:cs typeface="Arial"/>
            </a:endParaRPr>
          </a:p>
          <a:p>
            <a:pPr marL="514350" indent="-514350">
              <a:lnSpc>
                <a:spcPct val="80000"/>
              </a:lnSpc>
              <a:spcBef>
                <a:spcPct val="20000"/>
              </a:spcBef>
              <a:buNone/>
            </a:pPr>
            <a:r>
              <a:rPr lang="en-US" sz="2200" b="1" dirty="0" smtClean="0">
                <a:solidFill>
                  <a:srgbClr val="FF6600"/>
                </a:solidFill>
                <a:latin typeface="Arial"/>
                <a:ea typeface="Segoe UI" pitchFamily="34" charset="0"/>
                <a:cs typeface="Arial"/>
              </a:rPr>
              <a:t>Step 2</a:t>
            </a:r>
          </a:p>
          <a:p>
            <a:pPr marL="514350" indent="-514350">
              <a:lnSpc>
                <a:spcPct val="80000"/>
              </a:lnSpc>
              <a:spcBef>
                <a:spcPct val="20000"/>
              </a:spcBef>
              <a:buClr>
                <a:schemeClr val="accent1"/>
              </a:buClr>
              <a:buFont typeface="Courier New"/>
              <a:buChar char="o"/>
            </a:pPr>
            <a:endParaRPr lang="en-US" sz="2200" b="1" dirty="0" smtClean="0">
              <a:solidFill>
                <a:srgbClr val="FF6600"/>
              </a:solidFill>
              <a:latin typeface="Arial"/>
              <a:ea typeface="Segoe UI" pitchFamily="34" charset="0"/>
              <a:cs typeface="Arial"/>
            </a:endParaRPr>
          </a:p>
          <a:p>
            <a:pPr marL="1154430" lvl="2" indent="-514350">
              <a:lnSpc>
                <a:spcPct val="80000"/>
              </a:lnSpc>
              <a:buSzPct val="90000"/>
              <a:buNone/>
            </a:pPr>
            <a:r>
              <a:rPr lang="en-US" sz="2200" b="1" dirty="0" smtClean="0">
                <a:latin typeface="Arial"/>
                <a:ea typeface="Segoe UI" pitchFamily="34" charset="0"/>
                <a:cs typeface="Arial"/>
              </a:rPr>
              <a:t>Ask students to name:</a:t>
            </a:r>
          </a:p>
          <a:p>
            <a:pPr marL="1154430" lvl="2" indent="-514350">
              <a:lnSpc>
                <a:spcPct val="80000"/>
              </a:lnSpc>
              <a:buSzPct val="90000"/>
            </a:pPr>
            <a:r>
              <a:rPr lang="en-US" sz="2200" dirty="0" smtClean="0">
                <a:latin typeface="Arial"/>
                <a:ea typeface="Segoe UI" pitchFamily="34" charset="0"/>
                <a:cs typeface="Arial"/>
              </a:rPr>
              <a:t>advantages of </a:t>
            </a:r>
            <a:r>
              <a:rPr lang="en-US" sz="2200" b="1" dirty="0" smtClean="0">
                <a:latin typeface="Arial"/>
                <a:ea typeface="Segoe UI" pitchFamily="34" charset="0"/>
                <a:cs typeface="Arial"/>
              </a:rPr>
              <a:t>closed-ended questions</a:t>
            </a:r>
          </a:p>
          <a:p>
            <a:pPr marL="1154430" lvl="2" indent="-514350">
              <a:lnSpc>
                <a:spcPct val="80000"/>
              </a:lnSpc>
              <a:buSzPct val="90000"/>
              <a:buFont typeface="Wingdings" charset="2"/>
              <a:buChar char="§"/>
            </a:pPr>
            <a:endParaRPr lang="en-US" sz="2200" b="1" dirty="0" smtClean="0">
              <a:latin typeface="Arial"/>
              <a:ea typeface="Segoe UI" pitchFamily="34" charset="0"/>
              <a:cs typeface="Arial"/>
            </a:endParaRPr>
          </a:p>
          <a:p>
            <a:pPr marL="1154430" lvl="2" indent="-514350">
              <a:lnSpc>
                <a:spcPct val="80000"/>
              </a:lnSpc>
              <a:buSzPct val="90000"/>
              <a:buNone/>
            </a:pPr>
            <a:r>
              <a:rPr lang="en-US" sz="2200" b="1" dirty="0" smtClean="0">
                <a:latin typeface="Arial"/>
                <a:ea typeface="Segoe UI" pitchFamily="34" charset="0"/>
                <a:cs typeface="Arial"/>
              </a:rPr>
              <a:t>Then,</a:t>
            </a:r>
          </a:p>
          <a:p>
            <a:pPr marL="1154430" lvl="2" indent="-514350">
              <a:lnSpc>
                <a:spcPct val="80000"/>
              </a:lnSpc>
              <a:buSzPct val="90000"/>
            </a:pPr>
            <a:r>
              <a:rPr lang="en-US" sz="2200" dirty="0" smtClean="0">
                <a:latin typeface="Arial"/>
                <a:ea typeface="Segoe UI" pitchFamily="34" charset="0"/>
                <a:cs typeface="Arial"/>
              </a:rPr>
              <a:t>disadvantages of </a:t>
            </a:r>
            <a:r>
              <a:rPr lang="en-US" sz="2200" b="1" dirty="0" smtClean="0">
                <a:latin typeface="Arial"/>
                <a:ea typeface="Segoe UI" pitchFamily="34" charset="0"/>
                <a:cs typeface="Arial"/>
              </a:rPr>
              <a:t>closed-ended questions</a:t>
            </a:r>
          </a:p>
          <a:p>
            <a:pPr marL="514350" indent="-514350">
              <a:lnSpc>
                <a:spcPct val="80000"/>
              </a:lnSpc>
              <a:spcBef>
                <a:spcPct val="20000"/>
              </a:spcBef>
              <a:buClr>
                <a:schemeClr val="accent1"/>
              </a:buClr>
              <a:buSzPct val="90000"/>
              <a:buFont typeface="Courier New"/>
              <a:buChar char="o"/>
            </a:pPr>
            <a:endParaRPr lang="en-US" sz="2200" dirty="0" smtClean="0">
              <a:latin typeface="Arial"/>
              <a:cs typeface="Arial"/>
            </a:endParaRPr>
          </a:p>
          <a:p>
            <a:pPr marL="514350" indent="-514350">
              <a:lnSpc>
                <a:spcPct val="80000"/>
              </a:lnSpc>
              <a:spcBef>
                <a:spcPct val="20000"/>
              </a:spcBef>
              <a:buClr>
                <a:schemeClr val="accent1"/>
              </a:buClr>
              <a:buSzPct val="90000"/>
              <a:buFont typeface="Courier New"/>
              <a:buChar char="o"/>
            </a:pPr>
            <a:endParaRPr lang="en-US" sz="2200" dirty="0" smtClean="0">
              <a:latin typeface="Arial"/>
              <a:cs typeface="Arial"/>
            </a:endParaRPr>
          </a:p>
          <a:p>
            <a:pPr marL="514350" indent="-514350">
              <a:lnSpc>
                <a:spcPct val="80000"/>
              </a:lnSpc>
              <a:spcBef>
                <a:spcPct val="20000"/>
              </a:spcBef>
              <a:buClr>
                <a:schemeClr val="accent1"/>
              </a:buClr>
              <a:buSzPct val="90000"/>
              <a:buNone/>
            </a:pPr>
            <a:endParaRPr lang="en-US" sz="2200" dirty="0">
              <a:latin typeface="Arial"/>
              <a:cs typeface="Arial"/>
            </a:endParaRPr>
          </a:p>
        </p:txBody>
      </p:sp>
      <p:sp>
        <p:nvSpPr>
          <p:cNvPr id="5" name="Footer Placeholder 4"/>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sp>
        <p:nvSpPr>
          <p:cNvPr id="8" name="Title 1"/>
          <p:cNvSpPr>
            <a:spLocks noGrp="1"/>
          </p:cNvSpPr>
          <p:nvPr>
            <p:ph type="title"/>
          </p:nvPr>
        </p:nvSpPr>
        <p:spPr>
          <a:xfrm>
            <a:off x="457200" y="533400"/>
            <a:ext cx="7467600" cy="533400"/>
          </a:xfrm>
        </p:spPr>
        <p:txBody>
          <a:bodyPr>
            <a:noAutofit/>
          </a:bodyPr>
          <a:lstStyle/>
          <a:p>
            <a:r>
              <a:rPr lang="en-US" dirty="0" smtClean="0">
                <a:solidFill>
                  <a:srgbClr val="008000"/>
                </a:solidFill>
                <a:latin typeface="Futura Condensed"/>
                <a:ea typeface="Segoe UI" pitchFamily="34" charset="0"/>
                <a:cs typeface="Futura Condensed"/>
              </a:rPr>
              <a:t>CATEGORIZING QUESTIONS</a:t>
            </a:r>
            <a:endParaRPr lang="en-US" dirty="0">
              <a:solidFill>
                <a:srgbClr val="008000"/>
              </a:solidFill>
              <a:latin typeface="Futura Condensed"/>
              <a:cs typeface="Futura Condensed"/>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514350" indent="-514350">
              <a:lnSpc>
                <a:spcPct val="80000"/>
              </a:lnSpc>
              <a:spcBef>
                <a:spcPct val="20000"/>
              </a:spcBef>
              <a:buClr>
                <a:schemeClr val="accent1"/>
              </a:buClr>
              <a:buFont typeface="Courier New"/>
              <a:buChar char="o"/>
            </a:pPr>
            <a:endParaRPr lang="en-US" sz="2200" b="1" dirty="0" smtClean="0">
              <a:solidFill>
                <a:srgbClr val="FF6600"/>
              </a:solidFill>
              <a:latin typeface="Arial"/>
              <a:ea typeface="Segoe UI" pitchFamily="34" charset="0"/>
              <a:cs typeface="Arial"/>
            </a:endParaRPr>
          </a:p>
          <a:p>
            <a:pPr marL="1154430" lvl="2" indent="-514350">
              <a:lnSpc>
                <a:spcPct val="80000"/>
              </a:lnSpc>
              <a:buSzPct val="90000"/>
              <a:buNone/>
            </a:pPr>
            <a:endParaRPr lang="en-US" sz="2200" b="1" dirty="0" smtClean="0">
              <a:latin typeface="Arial"/>
              <a:ea typeface="Segoe UI" pitchFamily="34" charset="0"/>
              <a:cs typeface="Arial"/>
            </a:endParaRPr>
          </a:p>
          <a:p>
            <a:pPr marL="1154430" lvl="2" indent="-514350">
              <a:lnSpc>
                <a:spcPct val="80000"/>
              </a:lnSpc>
              <a:buSzPct val="90000"/>
              <a:buNone/>
            </a:pPr>
            <a:endParaRPr lang="en-US" sz="2200" b="1" dirty="0" smtClean="0">
              <a:latin typeface="Arial"/>
              <a:ea typeface="Segoe UI" pitchFamily="34" charset="0"/>
              <a:cs typeface="Arial"/>
            </a:endParaRPr>
          </a:p>
          <a:p>
            <a:pPr marL="1154430" lvl="2" indent="-514350">
              <a:lnSpc>
                <a:spcPct val="80000"/>
              </a:lnSpc>
              <a:buSzPct val="90000"/>
              <a:buNone/>
            </a:pPr>
            <a:r>
              <a:rPr lang="en-US" sz="2200" b="1" dirty="0" smtClean="0">
                <a:latin typeface="Arial"/>
                <a:ea typeface="Segoe UI" pitchFamily="34" charset="0"/>
                <a:cs typeface="Arial"/>
              </a:rPr>
              <a:t>Ask students to name:</a:t>
            </a:r>
          </a:p>
          <a:p>
            <a:pPr marL="1154430" lvl="2" indent="-514350">
              <a:lnSpc>
                <a:spcPct val="80000"/>
              </a:lnSpc>
              <a:buSzPct val="90000"/>
            </a:pPr>
            <a:r>
              <a:rPr lang="en-US" sz="2200" dirty="0" smtClean="0">
                <a:latin typeface="Arial"/>
                <a:ea typeface="Segoe UI" pitchFamily="34" charset="0"/>
                <a:cs typeface="Arial"/>
              </a:rPr>
              <a:t>advantages of </a:t>
            </a:r>
            <a:r>
              <a:rPr lang="en-US" sz="2200" b="1" dirty="0" smtClean="0">
                <a:latin typeface="Arial"/>
                <a:ea typeface="Segoe UI" pitchFamily="34" charset="0"/>
                <a:cs typeface="Arial"/>
              </a:rPr>
              <a:t>open-ended questions</a:t>
            </a:r>
          </a:p>
          <a:p>
            <a:pPr marL="1154430" lvl="2" indent="-514350">
              <a:lnSpc>
                <a:spcPct val="80000"/>
              </a:lnSpc>
              <a:buSzPct val="90000"/>
              <a:buFont typeface="Wingdings" charset="2"/>
              <a:buChar char="§"/>
            </a:pPr>
            <a:endParaRPr lang="en-US" sz="2200" b="1" dirty="0" smtClean="0">
              <a:latin typeface="Arial"/>
              <a:ea typeface="Segoe UI" pitchFamily="34" charset="0"/>
              <a:cs typeface="Arial"/>
            </a:endParaRPr>
          </a:p>
          <a:p>
            <a:pPr marL="1154430" lvl="2" indent="-514350">
              <a:lnSpc>
                <a:spcPct val="80000"/>
              </a:lnSpc>
              <a:buSzPct val="90000"/>
              <a:buNone/>
            </a:pPr>
            <a:r>
              <a:rPr lang="en-US" sz="2200" b="1" dirty="0" smtClean="0">
                <a:latin typeface="Arial"/>
                <a:ea typeface="Segoe UI" pitchFamily="34" charset="0"/>
                <a:cs typeface="Arial"/>
              </a:rPr>
              <a:t>Then,</a:t>
            </a:r>
          </a:p>
          <a:p>
            <a:pPr marL="1154430" lvl="2" indent="-514350">
              <a:lnSpc>
                <a:spcPct val="80000"/>
              </a:lnSpc>
              <a:buSzPct val="90000"/>
            </a:pPr>
            <a:r>
              <a:rPr lang="en-US" sz="2200" dirty="0" smtClean="0">
                <a:latin typeface="Arial"/>
                <a:ea typeface="Segoe UI" pitchFamily="34" charset="0"/>
                <a:cs typeface="Arial"/>
              </a:rPr>
              <a:t>disadvantages of </a:t>
            </a:r>
            <a:r>
              <a:rPr lang="en-US" sz="2200" b="1" dirty="0" smtClean="0">
                <a:latin typeface="Arial"/>
                <a:ea typeface="Segoe UI" pitchFamily="34" charset="0"/>
                <a:cs typeface="Arial"/>
              </a:rPr>
              <a:t>open-ended questions</a:t>
            </a:r>
          </a:p>
          <a:p>
            <a:pPr marL="514350" indent="-514350">
              <a:lnSpc>
                <a:spcPct val="80000"/>
              </a:lnSpc>
              <a:spcBef>
                <a:spcPct val="20000"/>
              </a:spcBef>
              <a:buClr>
                <a:schemeClr val="accent1"/>
              </a:buClr>
              <a:buSzPct val="90000"/>
              <a:buFont typeface="Courier New"/>
              <a:buChar char="o"/>
            </a:pPr>
            <a:endParaRPr lang="en-US" sz="2200" dirty="0">
              <a:latin typeface="Arial"/>
              <a:cs typeface="Arial"/>
            </a:endParaRPr>
          </a:p>
        </p:txBody>
      </p:sp>
      <p:sp>
        <p:nvSpPr>
          <p:cNvPr id="5" name="Footer Placeholder 4"/>
          <p:cNvSpPr>
            <a:spLocks noGrp="1"/>
          </p:cNvSpPr>
          <p:nvPr>
            <p:ph type="ftr" sz="quarter" idx="11"/>
          </p:nvPr>
        </p:nvSpPr>
        <p:spPr/>
        <p:txBody>
          <a:bodyPr/>
          <a:lstStyle/>
          <a:p>
            <a:pPr algn="ctr"/>
            <a:r>
              <a:rPr lang="en-US" smtClean="0"/>
              <a:t>www.rightquestion.org </a:t>
            </a:r>
            <a:endParaRPr lang="en-US" dirty="0"/>
          </a:p>
        </p:txBody>
      </p:sp>
      <p:sp>
        <p:nvSpPr>
          <p:cNvPr id="8" name="Title 1"/>
          <p:cNvSpPr>
            <a:spLocks noGrp="1"/>
          </p:cNvSpPr>
          <p:nvPr>
            <p:ph type="title"/>
          </p:nvPr>
        </p:nvSpPr>
        <p:spPr>
          <a:xfrm>
            <a:off x="457200" y="533400"/>
            <a:ext cx="7467600" cy="533400"/>
          </a:xfrm>
        </p:spPr>
        <p:txBody>
          <a:bodyPr>
            <a:noAutofit/>
          </a:bodyPr>
          <a:lstStyle/>
          <a:p>
            <a:r>
              <a:rPr lang="en-US" dirty="0" smtClean="0">
                <a:solidFill>
                  <a:srgbClr val="008000"/>
                </a:solidFill>
                <a:latin typeface="Futura Condensed"/>
                <a:ea typeface="Segoe UI" pitchFamily="34" charset="0"/>
                <a:cs typeface="Futura Condensed"/>
              </a:rPr>
              <a:t>CATEGORIZING QUESTIONS</a:t>
            </a:r>
            <a:endParaRPr lang="en-US" dirty="0">
              <a:solidFill>
                <a:srgbClr val="008000"/>
              </a:solidFill>
              <a:latin typeface="Futura Condensed"/>
              <a:cs typeface="Futura Condensed"/>
            </a:endParaRPr>
          </a:p>
        </p:txBody>
      </p:sp>
      <p:sp>
        <p:nvSpPr>
          <p:cNvPr id="6" name="TextBox 5"/>
          <p:cNvSpPr txBox="1"/>
          <p:nvPr/>
        </p:nvSpPr>
        <p:spPr>
          <a:xfrm>
            <a:off x="457200" y="4876800"/>
            <a:ext cx="8001000" cy="923330"/>
          </a:xfrm>
          <a:prstGeom prst="rect">
            <a:avLst/>
          </a:prstGeom>
          <a:noFill/>
        </p:spPr>
        <p:txBody>
          <a:bodyPr wrap="square" rtlCol="0">
            <a:spAutoFit/>
          </a:bodyPr>
          <a:lstStyle/>
          <a:p>
            <a:r>
              <a:rPr lang="en-US" dirty="0" smtClean="0"/>
              <a:t>Please note that both types of questions are useful.  There are times in which open-ended questions are more useful and other times the closed-ended are what you need.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marL="465138" indent="-465138">
              <a:lnSpc>
                <a:spcPct val="80000"/>
              </a:lnSpc>
              <a:spcBef>
                <a:spcPct val="20000"/>
              </a:spcBef>
              <a:buNone/>
            </a:pPr>
            <a:endParaRPr lang="en-US" sz="2200" b="1" dirty="0" smtClean="0">
              <a:solidFill>
                <a:srgbClr val="FF6600"/>
              </a:solidFill>
              <a:latin typeface="Arial"/>
              <a:ea typeface="Segoe UI" pitchFamily="34" charset="0"/>
              <a:cs typeface="Arial"/>
            </a:endParaRPr>
          </a:p>
          <a:p>
            <a:pPr marL="465138" indent="-465138">
              <a:lnSpc>
                <a:spcPct val="80000"/>
              </a:lnSpc>
              <a:spcBef>
                <a:spcPct val="20000"/>
              </a:spcBef>
              <a:buNone/>
            </a:pPr>
            <a:r>
              <a:rPr lang="en-US" sz="2200" b="1" dirty="0" smtClean="0">
                <a:solidFill>
                  <a:srgbClr val="FF6600"/>
                </a:solidFill>
                <a:latin typeface="Arial"/>
                <a:ea typeface="Segoe UI" pitchFamily="34" charset="0"/>
                <a:cs typeface="Arial"/>
              </a:rPr>
              <a:t>Step 3 </a:t>
            </a:r>
          </a:p>
          <a:p>
            <a:pPr marL="465138" indent="-465138">
              <a:lnSpc>
                <a:spcPct val="80000"/>
              </a:lnSpc>
              <a:spcBef>
                <a:spcPct val="20000"/>
              </a:spcBef>
              <a:buNone/>
            </a:pPr>
            <a:endParaRPr lang="en-US" sz="2200" b="1" dirty="0" smtClean="0">
              <a:solidFill>
                <a:srgbClr val="FF6600"/>
              </a:solidFill>
              <a:latin typeface="Arial"/>
              <a:ea typeface="Segoe UI" pitchFamily="34" charset="0"/>
              <a:cs typeface="Arial"/>
            </a:endParaRPr>
          </a:p>
          <a:p>
            <a:pPr marL="465138" indent="-14288">
              <a:lnSpc>
                <a:spcPct val="80000"/>
              </a:lnSpc>
              <a:spcBef>
                <a:spcPct val="20000"/>
              </a:spcBef>
              <a:buNone/>
            </a:pPr>
            <a:r>
              <a:rPr lang="en-US" sz="2200" dirty="0" smtClean="0">
                <a:latin typeface="Arial"/>
                <a:ea typeface="Segoe UI" pitchFamily="34" charset="0"/>
                <a:cs typeface="Arial"/>
              </a:rPr>
              <a:t>Ask students to </a:t>
            </a:r>
            <a:r>
              <a:rPr lang="en-US" sz="2200" b="1" dirty="0" smtClean="0">
                <a:latin typeface="Arial"/>
                <a:ea typeface="Segoe UI" pitchFamily="34" charset="0"/>
                <a:cs typeface="Arial"/>
              </a:rPr>
              <a:t>practice changing</a:t>
            </a:r>
            <a:r>
              <a:rPr lang="en-US" sz="2200" dirty="0" smtClean="0">
                <a:latin typeface="Arial"/>
                <a:ea typeface="Segoe UI" pitchFamily="34" charset="0"/>
                <a:cs typeface="Arial"/>
              </a:rPr>
              <a:t> questions from one type to another.</a:t>
            </a:r>
          </a:p>
          <a:p>
            <a:pPr marL="830898" lvl="1" indent="-465138">
              <a:lnSpc>
                <a:spcPct val="80000"/>
              </a:lnSpc>
              <a:buFont typeface="Wingdings" charset="2"/>
              <a:buChar char="§"/>
            </a:pPr>
            <a:endParaRPr lang="en-US" sz="2200" dirty="0" smtClean="0">
              <a:latin typeface="Arial"/>
              <a:ea typeface="Segoe UI" pitchFamily="34" charset="0"/>
              <a:cs typeface="Arial"/>
            </a:endParaRPr>
          </a:p>
          <a:p>
            <a:pPr marL="830263" lvl="1" indent="-379413">
              <a:lnSpc>
                <a:spcPct val="80000"/>
              </a:lnSpc>
            </a:pPr>
            <a:r>
              <a:rPr lang="en-US" sz="2200" dirty="0" smtClean="0">
                <a:latin typeface="Arial"/>
                <a:ea typeface="Segoe UI" pitchFamily="34" charset="0"/>
                <a:cs typeface="Arial"/>
              </a:rPr>
              <a:t>“Choose one closed-ended question from your list and change it into an open-ended one.” </a:t>
            </a:r>
          </a:p>
          <a:p>
            <a:pPr marL="830898" lvl="1" indent="-465138">
              <a:lnSpc>
                <a:spcPct val="80000"/>
              </a:lnSpc>
              <a:buFont typeface="Wingdings" charset="2"/>
              <a:buChar char="§"/>
            </a:pPr>
            <a:endParaRPr lang="en-US" sz="2200" dirty="0" smtClean="0">
              <a:latin typeface="Arial"/>
              <a:ea typeface="Segoe UI" pitchFamily="34" charset="0"/>
              <a:cs typeface="Arial"/>
            </a:endParaRPr>
          </a:p>
          <a:p>
            <a:pPr marL="830263" lvl="1" indent="-379413">
              <a:lnSpc>
                <a:spcPct val="80000"/>
              </a:lnSpc>
            </a:pPr>
            <a:r>
              <a:rPr lang="en-US" sz="2200" dirty="0" smtClean="0">
                <a:latin typeface="Arial"/>
                <a:ea typeface="Segoe UI" pitchFamily="34" charset="0"/>
                <a:cs typeface="Arial"/>
              </a:rPr>
              <a:t>“Choose one open-ended question from your list and change it into an closed-ended one.” </a:t>
            </a:r>
          </a:p>
          <a:p>
            <a:pPr marL="830898" lvl="1" indent="-465138">
              <a:lnSpc>
                <a:spcPct val="80000"/>
              </a:lnSpc>
              <a:buNone/>
            </a:pPr>
            <a:endParaRPr lang="en-US" sz="2200" dirty="0" smtClean="0">
              <a:latin typeface="Arial"/>
              <a:ea typeface="Segoe UI" pitchFamily="34" charset="0"/>
              <a:cs typeface="Arial"/>
            </a:endParaRPr>
          </a:p>
          <a:p>
            <a:pPr marL="830898" lvl="1" indent="-465138">
              <a:lnSpc>
                <a:spcPct val="80000"/>
              </a:lnSpc>
              <a:buNone/>
            </a:pPr>
            <a:endParaRPr lang="en-US" sz="2200" dirty="0" smtClean="0">
              <a:latin typeface="Arial"/>
              <a:ea typeface="Segoe UI" pitchFamily="34" charset="0"/>
              <a:cs typeface="Arial"/>
            </a:endParaRPr>
          </a:p>
          <a:p>
            <a:pPr marL="830263" lvl="1" indent="-660400">
              <a:lnSpc>
                <a:spcPct val="80000"/>
              </a:lnSpc>
              <a:buNone/>
            </a:pPr>
            <a:r>
              <a:rPr lang="en-US" sz="2200" b="1" dirty="0" smtClean="0">
                <a:solidFill>
                  <a:srgbClr val="FF6600"/>
                </a:solidFill>
                <a:latin typeface="Arial"/>
                <a:ea typeface="Segoe UI" pitchFamily="34" charset="0"/>
                <a:cs typeface="Arial"/>
              </a:rPr>
              <a:t>TIP</a:t>
            </a:r>
            <a:r>
              <a:rPr lang="en-US" sz="2200" dirty="0" smtClean="0">
                <a:solidFill>
                  <a:srgbClr val="FF6600"/>
                </a:solidFill>
                <a:latin typeface="Arial"/>
                <a:ea typeface="Segoe UI" pitchFamily="34" charset="0"/>
                <a:cs typeface="Arial"/>
              </a:rPr>
              <a:t>:  If students have questions from only one type, for example they only have open-ended questions,  ask them to change two of those questions to closed-ended. </a:t>
            </a:r>
          </a:p>
          <a:p>
            <a:pPr>
              <a:buFont typeface="Wingdings" charset="2"/>
              <a:buChar char="§"/>
            </a:pPr>
            <a:endParaRPr lang="en-US" dirty="0"/>
          </a:p>
        </p:txBody>
      </p:sp>
      <p:sp>
        <p:nvSpPr>
          <p:cNvPr id="5" name="Footer Placeholder 4"/>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sp>
        <p:nvSpPr>
          <p:cNvPr id="8" name="Title 1"/>
          <p:cNvSpPr>
            <a:spLocks noGrp="1"/>
          </p:cNvSpPr>
          <p:nvPr>
            <p:ph type="title"/>
          </p:nvPr>
        </p:nvSpPr>
        <p:spPr>
          <a:xfrm>
            <a:off x="457200" y="533400"/>
            <a:ext cx="7467600" cy="533400"/>
          </a:xfrm>
        </p:spPr>
        <p:txBody>
          <a:bodyPr>
            <a:noAutofit/>
          </a:bodyPr>
          <a:lstStyle/>
          <a:p>
            <a:r>
              <a:rPr lang="en-US" dirty="0" smtClean="0">
                <a:solidFill>
                  <a:srgbClr val="008000"/>
                </a:solidFill>
                <a:latin typeface="Futura Condensed"/>
                <a:ea typeface="Segoe UI" pitchFamily="34" charset="0"/>
                <a:cs typeface="Futura Condensed"/>
              </a:rPr>
              <a:t>CATEGORIZING QUESTIONS</a:t>
            </a:r>
            <a:endParaRPr lang="en-US" dirty="0">
              <a:solidFill>
                <a:srgbClr val="008000"/>
              </a:solidFill>
              <a:latin typeface="Futura Condensed"/>
              <a:cs typeface="Futura Condensed"/>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1371600" y="457201"/>
            <a:ext cx="6858000" cy="5699126"/>
          </a:xfrm>
        </p:spPr>
        <p:txBody>
          <a:bodyPr>
            <a:normAutofit/>
          </a:bodyPr>
          <a:lstStyle/>
          <a:p>
            <a:pPr algn="ctr">
              <a:buNone/>
            </a:pPr>
            <a:r>
              <a:rPr lang="en-US" sz="3200" b="1" dirty="0" smtClean="0">
                <a:solidFill>
                  <a:srgbClr val="008000"/>
                </a:solidFill>
                <a:latin typeface="Arial"/>
                <a:ea typeface="Segoe UI" pitchFamily="34" charset="0"/>
                <a:cs typeface="Arial"/>
              </a:rPr>
              <a:t>5</a:t>
            </a:r>
          </a:p>
          <a:p>
            <a:pPr>
              <a:buNone/>
            </a:pPr>
            <a:endParaRPr lang="en-US" sz="3200" b="1" dirty="0" smtClean="0">
              <a:solidFill>
                <a:schemeClr val="tx2">
                  <a:lumMod val="50000"/>
                </a:schemeClr>
              </a:solidFill>
              <a:latin typeface="Arial"/>
              <a:ea typeface="Segoe UI" pitchFamily="34" charset="0"/>
              <a:cs typeface="Arial"/>
            </a:endParaRPr>
          </a:p>
          <a:p>
            <a:pPr algn="ctr">
              <a:buNone/>
            </a:pPr>
            <a:r>
              <a:rPr lang="en-US" sz="3200" dirty="0" smtClean="0">
                <a:solidFill>
                  <a:srgbClr val="008000"/>
                </a:solidFill>
                <a:latin typeface="Futura Condensed"/>
                <a:ea typeface="Segoe UI" pitchFamily="34" charset="0"/>
                <a:cs typeface="Futura Condensed"/>
              </a:rPr>
              <a:t>PRIORITIZING QUESTIONS</a:t>
            </a:r>
          </a:p>
          <a:p>
            <a:pPr algn="ctr">
              <a:buNone/>
            </a:pPr>
            <a:endParaRPr lang="en-US" sz="3200" dirty="0">
              <a:solidFill>
                <a:srgbClr val="008000"/>
              </a:solidFill>
              <a:latin typeface="Futura Condensed"/>
              <a:cs typeface="Futura Condensed"/>
            </a:endParaRPr>
          </a:p>
        </p:txBody>
      </p:sp>
      <p:sp>
        <p:nvSpPr>
          <p:cNvPr id="5" name="Footer Placeholder 4"/>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pic>
        <p:nvPicPr>
          <p:cNvPr id="6" name="Picture 5" descr="discussion 4.jpg"/>
          <p:cNvPicPr>
            <a:picLocks noChangeAspect="1"/>
          </p:cNvPicPr>
          <p:nvPr/>
        </p:nvPicPr>
        <p:blipFill>
          <a:blip r:embed="rId2"/>
          <a:stretch>
            <a:fillRect/>
          </a:stretch>
        </p:blipFill>
        <p:spPr>
          <a:xfrm>
            <a:off x="2514600" y="2590800"/>
            <a:ext cx="4724400" cy="35433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nSpc>
                <a:spcPct val="80000"/>
              </a:lnSpc>
              <a:spcBef>
                <a:spcPct val="20000"/>
              </a:spcBef>
              <a:buClr>
                <a:schemeClr val="accent1"/>
              </a:buClr>
              <a:buNone/>
            </a:pPr>
            <a:endParaRPr lang="en-US" sz="2200" dirty="0" smtClean="0">
              <a:latin typeface="Arial"/>
              <a:ea typeface="Segoe UI" pitchFamily="34" charset="0"/>
              <a:cs typeface="Arial"/>
            </a:endParaRPr>
          </a:p>
          <a:p>
            <a:pPr>
              <a:lnSpc>
                <a:spcPct val="80000"/>
              </a:lnSpc>
              <a:spcBef>
                <a:spcPct val="20000"/>
              </a:spcBef>
              <a:buClr>
                <a:schemeClr val="accent1"/>
              </a:buClr>
            </a:pPr>
            <a:endParaRPr lang="en-US" sz="2000" dirty="0" smtClean="0"/>
          </a:p>
          <a:p>
            <a:pPr algn="ctr">
              <a:lnSpc>
                <a:spcPct val="80000"/>
              </a:lnSpc>
              <a:buSzTx/>
              <a:buFont typeface="Wingdings" charset="2"/>
              <a:buNone/>
            </a:pPr>
            <a:endParaRPr lang="en-US" sz="2200" dirty="0"/>
          </a:p>
        </p:txBody>
      </p:sp>
      <p:sp>
        <p:nvSpPr>
          <p:cNvPr id="4" name="TextBox 3"/>
          <p:cNvSpPr txBox="1"/>
          <p:nvPr/>
        </p:nvSpPr>
        <p:spPr>
          <a:xfrm>
            <a:off x="685800" y="1371602"/>
            <a:ext cx="7696200" cy="4832092"/>
          </a:xfrm>
          <a:prstGeom prst="rect">
            <a:avLst/>
          </a:prstGeom>
          <a:noFill/>
        </p:spPr>
        <p:txBody>
          <a:bodyPr wrap="square" rtlCol="0">
            <a:spAutoFit/>
          </a:bodyPr>
          <a:lstStyle/>
          <a:p>
            <a:r>
              <a:rPr lang="en-US" sz="2200" b="1" dirty="0" smtClean="0">
                <a:latin typeface="Arial"/>
                <a:ea typeface="Segoe UI" pitchFamily="34" charset="0"/>
                <a:cs typeface="Arial"/>
              </a:rPr>
              <a:t>Criteria</a:t>
            </a:r>
            <a:r>
              <a:rPr lang="en-US" sz="2200" dirty="0" smtClean="0">
                <a:latin typeface="Arial"/>
                <a:ea typeface="Segoe UI" pitchFamily="34" charset="0"/>
                <a:cs typeface="Arial"/>
              </a:rPr>
              <a:t> for prioritizing is usually set by the  teacher. Criteria will depend on what you have planned as next steps with the questions. Instructions for prioritization will vary. Here are some examples:</a:t>
            </a:r>
          </a:p>
          <a:p>
            <a:endParaRPr lang="en-US" sz="2200" dirty="0" smtClean="0">
              <a:latin typeface="Arial"/>
              <a:ea typeface="Segoe UI" pitchFamily="34" charset="0"/>
              <a:cs typeface="Arial"/>
            </a:endParaRPr>
          </a:p>
          <a:p>
            <a:r>
              <a:rPr lang="en-US" sz="2200" dirty="0" smtClean="0">
                <a:latin typeface="Arial"/>
                <a:ea typeface="Segoe UI" pitchFamily="34" charset="0"/>
                <a:cs typeface="Arial"/>
              </a:rPr>
              <a:t>     Choose three questions that… </a:t>
            </a:r>
          </a:p>
          <a:p>
            <a:pPr lvl="2">
              <a:buFont typeface="Arial"/>
              <a:buChar char="•"/>
            </a:pPr>
            <a:r>
              <a:rPr lang="en-US" sz="2200" i="1" dirty="0" smtClean="0">
                <a:latin typeface="Arial"/>
                <a:ea typeface="Segoe UI" pitchFamily="34" charset="0"/>
                <a:cs typeface="Arial"/>
              </a:rPr>
              <a:t>most interest you.</a:t>
            </a:r>
          </a:p>
          <a:p>
            <a:pPr lvl="2">
              <a:buFont typeface="Arial"/>
              <a:buChar char="•"/>
            </a:pPr>
            <a:r>
              <a:rPr lang="en-US" sz="2200" i="1" dirty="0" smtClean="0">
                <a:latin typeface="Arial"/>
                <a:ea typeface="Segoe UI" pitchFamily="34" charset="0"/>
                <a:cs typeface="Arial"/>
              </a:rPr>
              <a:t>you consider to be the most important.</a:t>
            </a:r>
          </a:p>
          <a:p>
            <a:pPr lvl="2">
              <a:buFont typeface="Arial"/>
              <a:buChar char="•"/>
            </a:pPr>
            <a:r>
              <a:rPr lang="en-US" sz="2200" i="1" dirty="0" smtClean="0">
                <a:latin typeface="Arial"/>
                <a:cs typeface="Arial"/>
              </a:rPr>
              <a:t>will best help you design your research project</a:t>
            </a:r>
          </a:p>
          <a:p>
            <a:pPr lvl="2">
              <a:buFont typeface="Arial"/>
              <a:buChar char="•"/>
            </a:pPr>
            <a:r>
              <a:rPr lang="en-US" sz="2200" i="1" dirty="0" smtClean="0">
                <a:latin typeface="Arial"/>
                <a:cs typeface="Arial"/>
              </a:rPr>
              <a:t>will </a:t>
            </a:r>
            <a:r>
              <a:rPr lang="en-US" sz="2200" i="1" dirty="0">
                <a:latin typeface="Arial"/>
                <a:cs typeface="Arial"/>
              </a:rPr>
              <a:t>best help you design your </a:t>
            </a:r>
            <a:r>
              <a:rPr lang="en-US" sz="2200" i="1" dirty="0" smtClean="0">
                <a:latin typeface="Arial"/>
                <a:cs typeface="Arial"/>
              </a:rPr>
              <a:t>experiment</a:t>
            </a:r>
          </a:p>
          <a:p>
            <a:pPr lvl="2">
              <a:buFont typeface="Arial"/>
              <a:buChar char="•"/>
            </a:pPr>
            <a:r>
              <a:rPr lang="en-US" sz="2200" i="1" dirty="0" smtClean="0">
                <a:latin typeface="Arial"/>
                <a:cs typeface="Arial"/>
              </a:rPr>
              <a:t>will </a:t>
            </a:r>
            <a:r>
              <a:rPr lang="en-US" sz="2200" i="1" dirty="0">
                <a:latin typeface="Arial"/>
                <a:cs typeface="Arial"/>
              </a:rPr>
              <a:t>best help you </a:t>
            </a:r>
            <a:r>
              <a:rPr lang="en-US" sz="2200" i="1" dirty="0" smtClean="0">
                <a:latin typeface="Arial"/>
                <a:cs typeface="Arial"/>
              </a:rPr>
              <a:t>solve a problem</a:t>
            </a:r>
            <a:endParaRPr lang="en-US" sz="2200" i="1" dirty="0">
              <a:latin typeface="Arial"/>
              <a:cs typeface="Arial"/>
            </a:endParaRPr>
          </a:p>
          <a:p>
            <a:pPr lvl="2">
              <a:buFont typeface="Arial"/>
              <a:buChar char="•"/>
            </a:pPr>
            <a:r>
              <a:rPr lang="en-US" sz="2200" i="1" dirty="0" smtClean="0">
                <a:latin typeface="Arial"/>
                <a:cs typeface="Arial"/>
              </a:rPr>
              <a:t>you want/need to answer first.</a:t>
            </a:r>
          </a:p>
          <a:p>
            <a:endParaRPr lang="en-US" sz="2200" i="1" dirty="0" smtClean="0">
              <a:latin typeface="Arial"/>
              <a:cs typeface="Arial"/>
            </a:endParaRPr>
          </a:p>
          <a:p>
            <a:endParaRPr lang="en-US" sz="2200" i="1" dirty="0">
              <a:latin typeface="Arial"/>
              <a:cs typeface="Arial"/>
            </a:endParaRPr>
          </a:p>
        </p:txBody>
      </p:sp>
      <p:sp>
        <p:nvSpPr>
          <p:cNvPr id="7" name="Title 1"/>
          <p:cNvSpPr>
            <a:spLocks noGrp="1"/>
          </p:cNvSpPr>
          <p:nvPr>
            <p:ph type="title"/>
          </p:nvPr>
        </p:nvSpPr>
        <p:spPr>
          <a:xfrm>
            <a:off x="457200" y="533400"/>
            <a:ext cx="7467600" cy="533400"/>
          </a:xfrm>
        </p:spPr>
        <p:txBody>
          <a:bodyPr>
            <a:noAutofit/>
          </a:bodyPr>
          <a:lstStyle/>
          <a:p>
            <a:r>
              <a:rPr lang="en-US" dirty="0" smtClean="0">
                <a:solidFill>
                  <a:srgbClr val="008000"/>
                </a:solidFill>
                <a:latin typeface="Futura Condensed"/>
                <a:ea typeface="Segoe UI" pitchFamily="34" charset="0"/>
                <a:cs typeface="Futura Condensed"/>
              </a:rPr>
              <a:t>PRIORITIZING QUESTIONS</a:t>
            </a:r>
            <a:endParaRPr lang="en-US" dirty="0">
              <a:solidFill>
                <a:srgbClr val="008000"/>
              </a:solidFill>
              <a:latin typeface="Futura Condensed"/>
              <a:cs typeface="Futura Condensed"/>
            </a:endParaRPr>
          </a:p>
        </p:txBody>
      </p:sp>
      <p:sp>
        <p:nvSpPr>
          <p:cNvPr id="6" name="Footer Placeholder 5"/>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47800"/>
            <a:ext cx="8229600" cy="4937760"/>
          </a:xfrm>
        </p:spPr>
        <p:txBody>
          <a:bodyPr>
            <a:normAutofit/>
          </a:bodyPr>
          <a:lstStyle/>
          <a:p>
            <a:pPr>
              <a:lnSpc>
                <a:spcPct val="80000"/>
              </a:lnSpc>
              <a:spcBef>
                <a:spcPct val="20000"/>
              </a:spcBef>
            </a:pPr>
            <a:r>
              <a:rPr lang="en-US" sz="2200" dirty="0" smtClean="0">
                <a:latin typeface="Arial"/>
                <a:ea typeface="Segoe UI" pitchFamily="34" charset="0"/>
                <a:cs typeface="Arial"/>
              </a:rPr>
              <a:t>Ask students to review their list of questions and choose </a:t>
            </a:r>
            <a:r>
              <a:rPr lang="en-US" sz="2200" b="1" dirty="0" smtClean="0">
                <a:latin typeface="Arial"/>
                <a:ea typeface="Segoe UI" pitchFamily="34" charset="0"/>
                <a:cs typeface="Arial"/>
              </a:rPr>
              <a:t>three</a:t>
            </a:r>
            <a:r>
              <a:rPr lang="en-US" sz="2200" dirty="0" smtClean="0">
                <a:latin typeface="Arial"/>
                <a:ea typeface="Segoe UI" pitchFamily="34" charset="0"/>
                <a:cs typeface="Arial"/>
              </a:rPr>
              <a:t> questions (most important; to develop a project, etc.).  Mark them with an </a:t>
            </a:r>
            <a:r>
              <a:rPr lang="en-US" sz="2200" b="1" dirty="0" smtClean="0">
                <a:latin typeface="Arial"/>
                <a:ea typeface="Segoe UI" pitchFamily="34" charset="0"/>
                <a:cs typeface="Arial"/>
              </a:rPr>
              <a:t>“X” </a:t>
            </a:r>
          </a:p>
          <a:p>
            <a:pPr>
              <a:lnSpc>
                <a:spcPct val="80000"/>
              </a:lnSpc>
              <a:spcBef>
                <a:spcPct val="20000"/>
              </a:spcBef>
              <a:buClr>
                <a:schemeClr val="accent1"/>
              </a:buClr>
              <a:buNone/>
            </a:pPr>
            <a:endParaRPr lang="en-US" sz="2200" dirty="0" smtClean="0">
              <a:latin typeface="Arial"/>
              <a:ea typeface="Segoe UI" pitchFamily="34" charset="0"/>
              <a:cs typeface="Arial"/>
            </a:endParaRPr>
          </a:p>
          <a:p>
            <a:pPr>
              <a:lnSpc>
                <a:spcPct val="80000"/>
              </a:lnSpc>
              <a:spcBef>
                <a:spcPct val="20000"/>
              </a:spcBef>
              <a:buClr>
                <a:schemeClr val="accent1"/>
              </a:buClr>
            </a:pPr>
            <a:r>
              <a:rPr lang="en-US" sz="2200" dirty="0" smtClean="0">
                <a:latin typeface="Arial"/>
                <a:ea typeface="Segoe UI" pitchFamily="34" charset="0"/>
                <a:cs typeface="Arial"/>
              </a:rPr>
              <a:t>Remind students to keep the QFocus in mind while prioritizing.</a:t>
            </a:r>
          </a:p>
          <a:p>
            <a:pPr>
              <a:lnSpc>
                <a:spcPct val="80000"/>
              </a:lnSpc>
              <a:spcBef>
                <a:spcPct val="20000"/>
              </a:spcBef>
              <a:buClr>
                <a:schemeClr val="accent1"/>
              </a:buClr>
              <a:buNone/>
            </a:pPr>
            <a:endParaRPr lang="en-US" sz="2200" dirty="0" smtClean="0">
              <a:latin typeface="Arial"/>
              <a:ea typeface="Segoe UI" pitchFamily="34" charset="0"/>
              <a:cs typeface="Arial"/>
            </a:endParaRPr>
          </a:p>
          <a:p>
            <a:pPr>
              <a:lnSpc>
                <a:spcPct val="80000"/>
              </a:lnSpc>
              <a:spcBef>
                <a:spcPct val="20000"/>
              </a:spcBef>
              <a:buClr>
                <a:schemeClr val="accent1"/>
              </a:buClr>
            </a:pPr>
            <a:endParaRPr lang="en-US" sz="2000" dirty="0" smtClean="0"/>
          </a:p>
          <a:p>
            <a:pPr algn="ctr">
              <a:lnSpc>
                <a:spcPct val="80000"/>
              </a:lnSpc>
              <a:buSzTx/>
              <a:buFont typeface="Wingdings" charset="2"/>
              <a:buNone/>
            </a:pPr>
            <a:endParaRPr lang="en-US" sz="2200" dirty="0"/>
          </a:p>
        </p:txBody>
      </p:sp>
      <p:sp>
        <p:nvSpPr>
          <p:cNvPr id="7" name="Title 1"/>
          <p:cNvSpPr>
            <a:spLocks noGrp="1"/>
          </p:cNvSpPr>
          <p:nvPr>
            <p:ph type="title"/>
          </p:nvPr>
        </p:nvSpPr>
        <p:spPr>
          <a:xfrm>
            <a:off x="457200" y="533400"/>
            <a:ext cx="7467600" cy="533400"/>
          </a:xfrm>
        </p:spPr>
        <p:txBody>
          <a:bodyPr>
            <a:noAutofit/>
          </a:bodyPr>
          <a:lstStyle/>
          <a:p>
            <a:r>
              <a:rPr lang="en-US" dirty="0" smtClean="0">
                <a:solidFill>
                  <a:srgbClr val="008000"/>
                </a:solidFill>
                <a:latin typeface="Futura Condensed"/>
                <a:ea typeface="Segoe UI" pitchFamily="34" charset="0"/>
                <a:cs typeface="Futura Condensed"/>
              </a:rPr>
              <a:t>PRIORITIZING QUESTIONS</a:t>
            </a:r>
            <a:endParaRPr lang="en-US" dirty="0">
              <a:solidFill>
                <a:srgbClr val="008000"/>
              </a:solidFill>
              <a:latin typeface="Futura Condensed"/>
              <a:cs typeface="Futura Condensed"/>
            </a:endParaRPr>
          </a:p>
        </p:txBody>
      </p:sp>
      <p:sp>
        <p:nvSpPr>
          <p:cNvPr id="5" name="Footer Placeholder 4"/>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18590"/>
            <a:ext cx="8229600" cy="4937760"/>
          </a:xfrm>
        </p:spPr>
        <p:txBody>
          <a:bodyPr>
            <a:normAutofit/>
          </a:bodyPr>
          <a:lstStyle/>
          <a:p>
            <a:pPr marL="292100" indent="-292100">
              <a:lnSpc>
                <a:spcPct val="80000"/>
              </a:lnSpc>
              <a:buSzTx/>
            </a:pPr>
            <a:r>
              <a:rPr lang="en-US" sz="2200" dirty="0" smtClean="0">
                <a:latin typeface="Arial"/>
                <a:ea typeface="Segoe UI" pitchFamily="34" charset="0"/>
                <a:cs typeface="Arial"/>
              </a:rPr>
              <a:t>Ask students to think about and share their rationale for choosing their priority questions.</a:t>
            </a:r>
          </a:p>
          <a:p>
            <a:pPr algn="ctr">
              <a:lnSpc>
                <a:spcPct val="80000"/>
              </a:lnSpc>
              <a:buSzTx/>
              <a:buFont typeface="Wingdings" charset="2"/>
              <a:buNone/>
            </a:pPr>
            <a:endParaRPr lang="en-US" sz="2200" dirty="0" smtClean="0">
              <a:latin typeface="Arial"/>
              <a:ea typeface="Segoe UI" pitchFamily="34" charset="0"/>
              <a:cs typeface="Arial"/>
            </a:endParaRPr>
          </a:p>
          <a:p>
            <a:pPr>
              <a:lnSpc>
                <a:spcPct val="80000"/>
              </a:lnSpc>
              <a:buSzTx/>
              <a:buFont typeface="Wingdings" charset="2"/>
              <a:buNone/>
            </a:pPr>
            <a:r>
              <a:rPr lang="en-US" sz="2200" dirty="0" smtClean="0">
                <a:latin typeface="Arial"/>
                <a:ea typeface="Segoe UI" pitchFamily="34" charset="0"/>
                <a:cs typeface="Arial"/>
              </a:rPr>
              <a:t>For example:</a:t>
            </a:r>
          </a:p>
          <a:p>
            <a:pPr>
              <a:lnSpc>
                <a:spcPct val="80000"/>
              </a:lnSpc>
              <a:buSzTx/>
              <a:buFont typeface="Wingdings" charset="2"/>
              <a:buNone/>
            </a:pPr>
            <a:endParaRPr lang="en-US" sz="2200" dirty="0" smtClean="0">
              <a:latin typeface="Arial"/>
              <a:ea typeface="Segoe UI" pitchFamily="34" charset="0"/>
              <a:cs typeface="Arial"/>
            </a:endParaRPr>
          </a:p>
          <a:p>
            <a:pPr>
              <a:lnSpc>
                <a:spcPct val="80000"/>
              </a:lnSpc>
              <a:spcBef>
                <a:spcPct val="20000"/>
              </a:spcBef>
              <a:buClr>
                <a:schemeClr val="accent1"/>
              </a:buClr>
              <a:buNone/>
            </a:pPr>
            <a:r>
              <a:rPr lang="en-US" sz="2200" dirty="0" smtClean="0">
                <a:latin typeface="Arial"/>
                <a:ea typeface="Segoe UI" pitchFamily="34" charset="0"/>
                <a:cs typeface="Arial"/>
              </a:rPr>
              <a:t>“Why did you choose these three as the most important?” </a:t>
            </a:r>
          </a:p>
          <a:p>
            <a:pPr>
              <a:lnSpc>
                <a:spcPct val="80000"/>
              </a:lnSpc>
              <a:spcBef>
                <a:spcPct val="20000"/>
              </a:spcBef>
              <a:buClr>
                <a:schemeClr val="accent1"/>
              </a:buClr>
              <a:buNone/>
            </a:pPr>
            <a:endParaRPr lang="en-US" sz="2200" dirty="0" smtClean="0">
              <a:latin typeface="Arial"/>
              <a:ea typeface="Segoe UI" pitchFamily="34" charset="0"/>
              <a:cs typeface="Arial"/>
            </a:endParaRPr>
          </a:p>
          <a:p>
            <a:pPr>
              <a:lnSpc>
                <a:spcPct val="80000"/>
              </a:lnSpc>
              <a:spcBef>
                <a:spcPct val="20000"/>
              </a:spcBef>
              <a:buClr>
                <a:schemeClr val="accent1"/>
              </a:buClr>
              <a:buNone/>
            </a:pPr>
            <a:endParaRPr lang="en-US" sz="2200" dirty="0" smtClean="0">
              <a:latin typeface="Arial"/>
              <a:ea typeface="Segoe UI" pitchFamily="34" charset="0"/>
              <a:cs typeface="Arial"/>
            </a:endParaRPr>
          </a:p>
          <a:p>
            <a:pPr>
              <a:lnSpc>
                <a:spcPct val="80000"/>
              </a:lnSpc>
              <a:spcBef>
                <a:spcPct val="20000"/>
              </a:spcBef>
            </a:pPr>
            <a:r>
              <a:rPr lang="en-US" sz="2200" dirty="0" smtClean="0">
                <a:latin typeface="Arial"/>
                <a:ea typeface="Segoe UI" pitchFamily="34" charset="0"/>
                <a:cs typeface="Arial"/>
              </a:rPr>
              <a:t>Ask students to identify where are their priority questions in the sequence of the whole list of questions (What numbers are the priority questions?)</a:t>
            </a:r>
            <a:endParaRPr lang="en-US" sz="2200" dirty="0">
              <a:latin typeface="Arial"/>
              <a:cs typeface="Arial"/>
            </a:endParaRPr>
          </a:p>
        </p:txBody>
      </p:sp>
      <p:sp>
        <p:nvSpPr>
          <p:cNvPr id="5" name="Title 1"/>
          <p:cNvSpPr txBox="1">
            <a:spLocks/>
          </p:cNvSpPr>
          <p:nvPr/>
        </p:nvSpPr>
        <p:spPr>
          <a:xfrm>
            <a:off x="457200" y="533400"/>
            <a:ext cx="7467600" cy="533400"/>
          </a:xfrm>
          <a:prstGeom prst="rect">
            <a:avLst/>
          </a:prstGeom>
        </p:spPr>
        <p:txBody>
          <a:bodyPr vert="horz"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08000"/>
                </a:solidFill>
                <a:effectLst/>
                <a:uLnTx/>
                <a:uFillTx/>
                <a:latin typeface="Futura Condensed"/>
                <a:ea typeface="Segoe UI" pitchFamily="34" charset="0"/>
                <a:cs typeface="Futura Condensed"/>
              </a:rPr>
              <a:t>PRIORITIZING QUESTIONS</a:t>
            </a:r>
            <a:endParaRPr kumimoji="0" lang="en-US" sz="3200" b="0" i="0" u="none" strike="noStrike" kern="1200" cap="none" spc="0" normalizeH="0" baseline="0" noProof="0" dirty="0">
              <a:ln>
                <a:noFill/>
              </a:ln>
              <a:solidFill>
                <a:srgbClr val="008000"/>
              </a:solidFill>
              <a:effectLst/>
              <a:uLnTx/>
              <a:uFillTx/>
              <a:latin typeface="Futura Condensed"/>
              <a:ea typeface="+mj-ea"/>
              <a:cs typeface="Futura Condensed"/>
            </a:endParaRPr>
          </a:p>
        </p:txBody>
      </p:sp>
      <p:sp>
        <p:nvSpPr>
          <p:cNvPr id="6" name="Footer Placeholder 5"/>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1371600" y="381001"/>
            <a:ext cx="6858000" cy="5775326"/>
          </a:xfrm>
        </p:spPr>
        <p:txBody>
          <a:bodyPr>
            <a:normAutofit/>
          </a:bodyPr>
          <a:lstStyle/>
          <a:p>
            <a:pPr algn="ctr">
              <a:buNone/>
            </a:pPr>
            <a:r>
              <a:rPr lang="en-US" sz="3200" b="1" dirty="0" smtClean="0">
                <a:solidFill>
                  <a:srgbClr val="008000"/>
                </a:solidFill>
                <a:latin typeface="Arial"/>
                <a:ea typeface="Segoe UI" pitchFamily="34" charset="0"/>
                <a:cs typeface="Arial"/>
              </a:rPr>
              <a:t>6</a:t>
            </a:r>
          </a:p>
          <a:p>
            <a:pPr>
              <a:buNone/>
            </a:pPr>
            <a:endParaRPr lang="en-US" sz="3200" b="1" dirty="0" smtClean="0">
              <a:solidFill>
                <a:schemeClr val="tx2">
                  <a:lumMod val="50000"/>
                </a:schemeClr>
              </a:solidFill>
              <a:latin typeface="Arial"/>
              <a:ea typeface="Segoe UI" pitchFamily="34" charset="0"/>
              <a:cs typeface="Arial"/>
            </a:endParaRPr>
          </a:p>
          <a:p>
            <a:pPr algn="ctr">
              <a:buNone/>
            </a:pPr>
            <a:r>
              <a:rPr lang="en-US" sz="3200" dirty="0" smtClean="0">
                <a:solidFill>
                  <a:srgbClr val="008000"/>
                </a:solidFill>
                <a:latin typeface="Futura Condensed"/>
                <a:ea typeface="Segoe UI" pitchFamily="34" charset="0"/>
                <a:cs typeface="Futura Condensed"/>
              </a:rPr>
              <a:t>SHARE</a:t>
            </a:r>
          </a:p>
          <a:p>
            <a:pPr algn="ctr">
              <a:buNone/>
            </a:pPr>
            <a:endParaRPr lang="en-US" sz="3200" dirty="0">
              <a:solidFill>
                <a:srgbClr val="008000"/>
              </a:solidFill>
              <a:latin typeface="Futura Condensed"/>
              <a:cs typeface="Futura Condensed"/>
            </a:endParaRPr>
          </a:p>
        </p:txBody>
      </p:sp>
      <p:sp>
        <p:nvSpPr>
          <p:cNvPr id="5" name="Footer Placeholder 4"/>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pic>
        <p:nvPicPr>
          <p:cNvPr id="6" name="Picture 5" descr="discussion 5.jpg"/>
          <p:cNvPicPr>
            <a:picLocks noChangeAspect="1"/>
          </p:cNvPicPr>
          <p:nvPr/>
        </p:nvPicPr>
        <p:blipFill rotWithShape="1">
          <a:blip r:embed="rId2"/>
          <a:srcRect l="20479" t="16667"/>
          <a:stretch/>
        </p:blipFill>
        <p:spPr>
          <a:xfrm>
            <a:off x="2898648" y="2527299"/>
            <a:ext cx="4111752" cy="323164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274638"/>
            <a:ext cx="7772400" cy="487362"/>
          </a:xfrm>
        </p:spPr>
        <p:txBody>
          <a:bodyPr>
            <a:noAutofit/>
          </a:bodyPr>
          <a:lstStyle/>
          <a:p>
            <a:r>
              <a:rPr lang="en-US" sz="3200" dirty="0" smtClean="0">
                <a:solidFill>
                  <a:srgbClr val="008000"/>
                </a:solidFill>
                <a:latin typeface="Futura Condensed"/>
                <a:cs typeface="Futura Condensed"/>
              </a:rPr>
              <a:t>WHAT IS THE QUESTION FORMULATION TECHNIQUE™?</a:t>
            </a:r>
            <a:endParaRPr lang="en-US" sz="3200" dirty="0">
              <a:solidFill>
                <a:srgbClr val="008000"/>
              </a:solidFill>
              <a:latin typeface="Futura Condensed"/>
              <a:cs typeface="Futura Condensed"/>
            </a:endParaRPr>
          </a:p>
        </p:txBody>
      </p:sp>
      <p:sp>
        <p:nvSpPr>
          <p:cNvPr id="8" name="TextBox 7"/>
          <p:cNvSpPr txBox="1"/>
          <p:nvPr/>
        </p:nvSpPr>
        <p:spPr>
          <a:xfrm>
            <a:off x="1066800" y="1676401"/>
            <a:ext cx="6986933" cy="2800766"/>
          </a:xfrm>
          <a:prstGeom prst="rect">
            <a:avLst/>
          </a:prstGeom>
          <a:noFill/>
        </p:spPr>
        <p:txBody>
          <a:bodyPr wrap="square" rtlCol="0">
            <a:spAutoFit/>
          </a:bodyPr>
          <a:lstStyle/>
          <a:p>
            <a:r>
              <a:rPr lang="en-US" sz="2200" dirty="0" smtClean="0">
                <a:latin typeface="Arial"/>
                <a:cs typeface="Arial"/>
              </a:rPr>
              <a:t>The Question Formulation Technique (QFT)  is a simple, but rigorous, step-by-step process designed to help students produce, improve and strategize on how to use their questions. </a:t>
            </a:r>
          </a:p>
          <a:p>
            <a:endParaRPr lang="en-US" sz="2200" dirty="0" smtClean="0">
              <a:latin typeface="Arial"/>
              <a:cs typeface="Arial"/>
            </a:endParaRPr>
          </a:p>
          <a:p>
            <a:r>
              <a:rPr lang="en-US" sz="2200" dirty="0" smtClean="0">
                <a:latin typeface="Arial"/>
                <a:cs typeface="Arial"/>
              </a:rPr>
              <a:t>The QFT allows students to practice three thinking abilities in one process:  divergent, convergent and metacognitive thinking. </a:t>
            </a:r>
          </a:p>
        </p:txBody>
      </p:sp>
      <p:sp>
        <p:nvSpPr>
          <p:cNvPr id="6" name="Footer Placeholder 5"/>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371600"/>
            <a:ext cx="7467600" cy="3886200"/>
          </a:xfrm>
        </p:spPr>
        <p:txBody>
          <a:bodyPr wrap="none">
            <a:normAutofit fontScale="62500" lnSpcReduction="20000"/>
          </a:bodyPr>
          <a:lstStyle/>
          <a:p>
            <a:pPr marL="228600" indent="-228600">
              <a:lnSpc>
                <a:spcPct val="80000"/>
              </a:lnSpc>
              <a:spcBef>
                <a:spcPct val="20000"/>
              </a:spcBef>
            </a:pPr>
            <a:r>
              <a:rPr lang="en-US" sz="2839" dirty="0" smtClean="0">
                <a:latin typeface="Arial"/>
                <a:ea typeface="Segoe UI" pitchFamily="34" charset="0"/>
                <a:cs typeface="Arial"/>
              </a:rPr>
              <a:t>Ask students to share aloud:</a:t>
            </a:r>
          </a:p>
          <a:p>
            <a:pPr marL="514350" indent="-514350">
              <a:lnSpc>
                <a:spcPct val="80000"/>
              </a:lnSpc>
              <a:spcBef>
                <a:spcPct val="20000"/>
              </a:spcBef>
              <a:buNone/>
            </a:pPr>
            <a:endParaRPr lang="en-US" sz="2839" b="1" dirty="0" smtClean="0">
              <a:latin typeface="Arial"/>
              <a:ea typeface="Segoe UI" pitchFamily="34" charset="0"/>
              <a:cs typeface="Arial"/>
            </a:endParaRPr>
          </a:p>
          <a:p>
            <a:pPr marL="514350" indent="-514350">
              <a:lnSpc>
                <a:spcPct val="80000"/>
              </a:lnSpc>
              <a:spcBef>
                <a:spcPct val="20000"/>
              </a:spcBef>
              <a:buNone/>
            </a:pPr>
            <a:r>
              <a:rPr lang="en-US" sz="2839" dirty="0" smtClean="0">
                <a:latin typeface="Arial"/>
                <a:ea typeface="Segoe UI" pitchFamily="34" charset="0"/>
                <a:cs typeface="Arial"/>
              </a:rPr>
              <a:t>The questions they changed from closed to open-ended</a:t>
            </a:r>
          </a:p>
          <a:p>
            <a:pPr marL="514350" indent="-514350">
              <a:lnSpc>
                <a:spcPct val="80000"/>
              </a:lnSpc>
              <a:spcBef>
                <a:spcPct val="20000"/>
              </a:spcBef>
              <a:buNone/>
            </a:pPr>
            <a:r>
              <a:rPr lang="en-US" sz="2839" dirty="0" smtClean="0">
                <a:latin typeface="Arial"/>
                <a:ea typeface="Segoe UI" pitchFamily="34" charset="0"/>
                <a:cs typeface="Arial"/>
              </a:rPr>
              <a:t>and then from open-ended to closed-ended:</a:t>
            </a:r>
          </a:p>
          <a:p>
            <a:pPr marL="514350" indent="-514350">
              <a:lnSpc>
                <a:spcPct val="80000"/>
              </a:lnSpc>
              <a:spcBef>
                <a:spcPct val="20000"/>
              </a:spcBef>
              <a:buNone/>
            </a:pPr>
            <a:endParaRPr lang="en-US" sz="2839" dirty="0" smtClean="0">
              <a:latin typeface="Arial"/>
              <a:ea typeface="Segoe UI" pitchFamily="34" charset="0"/>
              <a:cs typeface="Arial"/>
            </a:endParaRPr>
          </a:p>
          <a:p>
            <a:pPr marL="800100" lvl="1" indent="-342900">
              <a:lnSpc>
                <a:spcPct val="80000"/>
              </a:lnSpc>
              <a:buSzPct val="96000"/>
              <a:buFont typeface="Wingdings" charset="2"/>
              <a:buChar char="§"/>
            </a:pPr>
            <a:r>
              <a:rPr lang="en-US" sz="2839" i="1" dirty="0" smtClean="0">
                <a:solidFill>
                  <a:schemeClr val="tx1"/>
                </a:solidFill>
                <a:latin typeface="Arial"/>
                <a:ea typeface="Segoe UI" pitchFamily="34" charset="0"/>
                <a:cs typeface="Arial"/>
              </a:rPr>
              <a:t>Read the original question</a:t>
            </a:r>
            <a:br>
              <a:rPr lang="en-US" sz="2839" i="1" dirty="0" smtClean="0">
                <a:solidFill>
                  <a:schemeClr val="tx1"/>
                </a:solidFill>
                <a:latin typeface="Arial"/>
                <a:ea typeface="Segoe UI" pitchFamily="34" charset="0"/>
                <a:cs typeface="Arial"/>
              </a:rPr>
            </a:br>
            <a:endParaRPr lang="en-US" sz="2839" i="1" dirty="0" smtClean="0">
              <a:solidFill>
                <a:schemeClr val="tx1"/>
              </a:solidFill>
              <a:latin typeface="Arial"/>
              <a:ea typeface="Segoe UI" pitchFamily="34" charset="0"/>
              <a:cs typeface="Arial"/>
            </a:endParaRPr>
          </a:p>
          <a:p>
            <a:pPr marL="800100" lvl="1" indent="-342900">
              <a:lnSpc>
                <a:spcPct val="80000"/>
              </a:lnSpc>
              <a:buSzPct val="96000"/>
              <a:buFont typeface="Wingdings" charset="2"/>
              <a:buChar char="§"/>
            </a:pPr>
            <a:r>
              <a:rPr lang="en-US" sz="2839" i="1" dirty="0" smtClean="0">
                <a:solidFill>
                  <a:schemeClr val="tx1"/>
                </a:solidFill>
                <a:latin typeface="Arial"/>
                <a:ea typeface="Segoe UI" pitchFamily="34" charset="0"/>
                <a:cs typeface="Arial"/>
              </a:rPr>
              <a:t>Read the new question </a:t>
            </a:r>
            <a:br>
              <a:rPr lang="en-US" sz="2839" i="1" dirty="0" smtClean="0">
                <a:solidFill>
                  <a:schemeClr val="tx1"/>
                </a:solidFill>
                <a:latin typeface="Arial"/>
                <a:ea typeface="Segoe UI" pitchFamily="34" charset="0"/>
                <a:cs typeface="Arial"/>
              </a:rPr>
            </a:br>
            <a:endParaRPr lang="en-US" sz="2839" i="1" dirty="0" smtClean="0">
              <a:solidFill>
                <a:schemeClr val="tx1"/>
              </a:solidFill>
              <a:latin typeface="Arial"/>
              <a:ea typeface="Segoe UI" pitchFamily="34" charset="0"/>
              <a:cs typeface="Arial"/>
            </a:endParaRPr>
          </a:p>
          <a:p>
            <a:pPr marL="514350" indent="-514350">
              <a:lnSpc>
                <a:spcPct val="80000"/>
              </a:lnSpc>
              <a:spcBef>
                <a:spcPct val="20000"/>
              </a:spcBef>
              <a:buNone/>
            </a:pPr>
            <a:r>
              <a:rPr lang="en-US" sz="2839" dirty="0" smtClean="0">
                <a:latin typeface="Arial"/>
                <a:ea typeface="Segoe UI" pitchFamily="34" charset="0"/>
                <a:cs typeface="Arial"/>
              </a:rPr>
              <a:t>2. Their three priority questions.</a:t>
            </a:r>
          </a:p>
          <a:p>
            <a:pPr marL="514350" indent="-514350">
              <a:lnSpc>
                <a:spcPct val="80000"/>
              </a:lnSpc>
              <a:spcBef>
                <a:spcPct val="20000"/>
              </a:spcBef>
              <a:buNone/>
            </a:pPr>
            <a:endParaRPr lang="en-US" sz="2839" dirty="0" smtClean="0">
              <a:latin typeface="Arial"/>
              <a:ea typeface="Segoe UI" pitchFamily="34" charset="0"/>
              <a:cs typeface="Arial"/>
            </a:endParaRPr>
          </a:p>
          <a:p>
            <a:pPr marL="514350" indent="-514350">
              <a:lnSpc>
                <a:spcPct val="80000"/>
              </a:lnSpc>
              <a:spcBef>
                <a:spcPct val="20000"/>
              </a:spcBef>
              <a:buNone/>
            </a:pPr>
            <a:r>
              <a:rPr lang="en-US" sz="2839" dirty="0" smtClean="0">
                <a:latin typeface="Arial"/>
                <a:ea typeface="Segoe UI" pitchFamily="34" charset="0"/>
                <a:cs typeface="Arial"/>
              </a:rPr>
              <a:t>3. Their reasons for choosing the priority questions. </a:t>
            </a:r>
          </a:p>
          <a:p>
            <a:pPr marL="514350" indent="-514350">
              <a:lnSpc>
                <a:spcPct val="80000"/>
              </a:lnSpc>
              <a:spcBef>
                <a:spcPct val="20000"/>
              </a:spcBef>
              <a:buNone/>
            </a:pPr>
            <a:endParaRPr lang="en-US" sz="2839" dirty="0" smtClean="0">
              <a:latin typeface="Arial"/>
              <a:ea typeface="Segoe UI" pitchFamily="34" charset="0"/>
              <a:cs typeface="Arial"/>
            </a:endParaRPr>
          </a:p>
          <a:p>
            <a:pPr marL="514350" indent="-514350">
              <a:lnSpc>
                <a:spcPct val="80000"/>
              </a:lnSpc>
              <a:spcBef>
                <a:spcPct val="20000"/>
              </a:spcBef>
              <a:spcAft>
                <a:spcPts val="600"/>
              </a:spcAft>
              <a:buNone/>
            </a:pPr>
            <a:r>
              <a:rPr lang="en-US" sz="2839" dirty="0" smtClean="0">
                <a:latin typeface="Arial"/>
                <a:ea typeface="Segoe UI" pitchFamily="34" charset="0"/>
                <a:cs typeface="Arial"/>
              </a:rPr>
              <a:t>4. The numbers of the priority questions in the sequence of the entire list. </a:t>
            </a:r>
          </a:p>
          <a:p>
            <a:pPr marL="514350" indent="-514350">
              <a:lnSpc>
                <a:spcPct val="80000"/>
              </a:lnSpc>
              <a:spcBef>
                <a:spcPct val="20000"/>
              </a:spcBef>
              <a:buFont typeface="+mj-lt"/>
              <a:buAutoNum type="arabicPeriod"/>
            </a:pPr>
            <a:endParaRPr lang="en-US" sz="2839" b="1" dirty="0" smtClean="0">
              <a:latin typeface="Arial"/>
              <a:ea typeface="Segoe UI" pitchFamily="34" charset="0"/>
              <a:cs typeface="Arial"/>
            </a:endParaRPr>
          </a:p>
          <a:p>
            <a:pPr marL="508000" indent="-508000">
              <a:lnSpc>
                <a:spcPct val="120000"/>
              </a:lnSpc>
              <a:spcBef>
                <a:spcPct val="20000"/>
              </a:spcBef>
              <a:buNone/>
            </a:pPr>
            <a:r>
              <a:rPr lang="en-US" sz="2839" b="1" dirty="0" smtClean="0">
                <a:solidFill>
                  <a:srgbClr val="FF6600"/>
                </a:solidFill>
                <a:latin typeface="Arial"/>
                <a:ea typeface="Segoe UI" pitchFamily="34" charset="0"/>
                <a:cs typeface="Arial"/>
              </a:rPr>
              <a:t>TIP: </a:t>
            </a:r>
            <a:r>
              <a:rPr lang="en-US" sz="2839" dirty="0" smtClean="0">
                <a:solidFill>
                  <a:srgbClr val="FF6600"/>
                </a:solidFill>
                <a:latin typeface="Arial"/>
                <a:ea typeface="Segoe UI" pitchFamily="34" charset="0"/>
                <a:cs typeface="Arial"/>
              </a:rPr>
              <a:t>One group member can report and others can join in. </a:t>
            </a:r>
          </a:p>
          <a:p>
            <a:endParaRPr lang="en-US" sz="2200" dirty="0">
              <a:latin typeface="Arial"/>
              <a:cs typeface="Arial"/>
            </a:endParaRPr>
          </a:p>
        </p:txBody>
      </p:sp>
      <p:sp>
        <p:nvSpPr>
          <p:cNvPr id="8" name="Title 1"/>
          <p:cNvSpPr>
            <a:spLocks noGrp="1"/>
          </p:cNvSpPr>
          <p:nvPr>
            <p:ph type="title"/>
          </p:nvPr>
        </p:nvSpPr>
        <p:spPr>
          <a:xfrm>
            <a:off x="457200" y="266700"/>
            <a:ext cx="7467600" cy="533400"/>
          </a:xfrm>
        </p:spPr>
        <p:txBody>
          <a:bodyPr>
            <a:normAutofit fontScale="90000"/>
          </a:bodyPr>
          <a:lstStyle/>
          <a:p>
            <a:r>
              <a:rPr lang="en-US" dirty="0" smtClean="0">
                <a:solidFill>
                  <a:srgbClr val="008000"/>
                </a:solidFill>
                <a:latin typeface="Futura Condensed"/>
                <a:ea typeface="Segoe UI" pitchFamily="34" charset="0"/>
                <a:cs typeface="Futura Condensed"/>
              </a:rPr>
              <a:t>REPORTS</a:t>
            </a:r>
            <a:endParaRPr lang="en-US" sz="3200" dirty="0">
              <a:solidFill>
                <a:srgbClr val="008000"/>
              </a:solidFill>
              <a:latin typeface="Futura Condensed"/>
              <a:cs typeface="Futura Condensed"/>
            </a:endParaRPr>
          </a:p>
        </p:txBody>
      </p:sp>
      <p:sp>
        <p:nvSpPr>
          <p:cNvPr id="5" name="Footer Placeholder 4"/>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371600"/>
            <a:ext cx="7467600" cy="3886200"/>
          </a:xfrm>
        </p:spPr>
        <p:txBody>
          <a:bodyPr>
            <a:normAutofit/>
          </a:bodyPr>
          <a:lstStyle/>
          <a:p>
            <a:pPr marL="228600" indent="-228600">
              <a:lnSpc>
                <a:spcPct val="80000"/>
              </a:lnSpc>
              <a:spcBef>
                <a:spcPct val="20000"/>
              </a:spcBef>
            </a:pPr>
            <a:r>
              <a:rPr lang="en-US" sz="1800" dirty="0" smtClean="0">
                <a:latin typeface="Arial"/>
                <a:ea typeface="Segoe UI" pitchFamily="34" charset="0"/>
                <a:cs typeface="Arial"/>
              </a:rPr>
              <a:t>When students share the numbers of the priority questions they will notice where in the sequence of questions the priority questions were produced.</a:t>
            </a:r>
          </a:p>
          <a:p>
            <a:pPr marL="228600" indent="-228600">
              <a:lnSpc>
                <a:spcPct val="80000"/>
              </a:lnSpc>
              <a:spcBef>
                <a:spcPct val="20000"/>
              </a:spcBef>
            </a:pPr>
            <a:endParaRPr lang="en-US" sz="1800" dirty="0" smtClean="0">
              <a:latin typeface="Arial"/>
              <a:ea typeface="Segoe UI" pitchFamily="34" charset="0"/>
              <a:cs typeface="Arial"/>
            </a:endParaRPr>
          </a:p>
          <a:p>
            <a:pPr marL="228600" indent="-228600">
              <a:lnSpc>
                <a:spcPct val="80000"/>
              </a:lnSpc>
              <a:spcBef>
                <a:spcPct val="20000"/>
              </a:spcBef>
            </a:pPr>
            <a:r>
              <a:rPr lang="en-US" sz="1800" dirty="0" smtClean="0">
                <a:latin typeface="Arial"/>
                <a:ea typeface="Segoe UI" pitchFamily="34" charset="0"/>
                <a:cs typeface="Arial"/>
              </a:rPr>
              <a:t>Often, students notice that the priority questions came from different places (beginning, middle or end) and that helps them see value of generating a lot of questions before choosing priority questions. </a:t>
            </a:r>
          </a:p>
          <a:p>
            <a:pPr marL="0" indent="0">
              <a:lnSpc>
                <a:spcPct val="80000"/>
              </a:lnSpc>
              <a:spcBef>
                <a:spcPct val="20000"/>
              </a:spcBef>
              <a:buNone/>
            </a:pPr>
            <a:endParaRPr lang="en-US" sz="2839" b="1" dirty="0" smtClean="0">
              <a:latin typeface="Arial"/>
              <a:ea typeface="Segoe UI" pitchFamily="34" charset="0"/>
              <a:cs typeface="Arial"/>
            </a:endParaRPr>
          </a:p>
          <a:p>
            <a:pPr marL="508000" indent="-508000">
              <a:lnSpc>
                <a:spcPct val="120000"/>
              </a:lnSpc>
              <a:spcBef>
                <a:spcPct val="20000"/>
              </a:spcBef>
              <a:buNone/>
            </a:pPr>
            <a:r>
              <a:rPr lang="en-US" sz="2839" b="1" dirty="0" smtClean="0">
                <a:solidFill>
                  <a:srgbClr val="FF6600"/>
                </a:solidFill>
                <a:latin typeface="Arial"/>
                <a:ea typeface="Segoe UI" pitchFamily="34" charset="0"/>
                <a:cs typeface="Arial"/>
              </a:rPr>
              <a:t>TIP: </a:t>
            </a:r>
            <a:r>
              <a:rPr lang="en-US" sz="2000" dirty="0" smtClean="0">
                <a:solidFill>
                  <a:srgbClr val="FF6600"/>
                </a:solidFill>
                <a:latin typeface="Arial"/>
                <a:ea typeface="Segoe UI" pitchFamily="34" charset="0"/>
                <a:cs typeface="Arial"/>
              </a:rPr>
              <a:t>Ask students to pay attention to the numbers of the priority questions.</a:t>
            </a:r>
          </a:p>
          <a:p>
            <a:endParaRPr lang="en-US" sz="2200" dirty="0">
              <a:latin typeface="Arial"/>
              <a:cs typeface="Arial"/>
            </a:endParaRPr>
          </a:p>
        </p:txBody>
      </p:sp>
      <p:sp>
        <p:nvSpPr>
          <p:cNvPr id="8" name="Title 1"/>
          <p:cNvSpPr>
            <a:spLocks noGrp="1"/>
          </p:cNvSpPr>
          <p:nvPr>
            <p:ph type="title"/>
          </p:nvPr>
        </p:nvSpPr>
        <p:spPr>
          <a:xfrm>
            <a:off x="457200" y="266700"/>
            <a:ext cx="7467600" cy="533400"/>
          </a:xfrm>
        </p:spPr>
        <p:txBody>
          <a:bodyPr>
            <a:normAutofit fontScale="90000"/>
          </a:bodyPr>
          <a:lstStyle/>
          <a:p>
            <a:r>
              <a:rPr lang="en-US" dirty="0" smtClean="0">
                <a:solidFill>
                  <a:srgbClr val="008000"/>
                </a:solidFill>
                <a:latin typeface="Futura Condensed"/>
                <a:ea typeface="Segoe UI" pitchFamily="34" charset="0"/>
                <a:cs typeface="Futura Condensed"/>
              </a:rPr>
              <a:t>REPORTS</a:t>
            </a:r>
            <a:endParaRPr lang="en-US" sz="3200" dirty="0">
              <a:solidFill>
                <a:srgbClr val="008000"/>
              </a:solidFill>
              <a:latin typeface="Futura Condensed"/>
              <a:cs typeface="Futura Condensed"/>
            </a:endParaRPr>
          </a:p>
        </p:txBody>
      </p:sp>
      <p:sp>
        <p:nvSpPr>
          <p:cNvPr id="5" name="Footer Placeholder 4"/>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1371600" y="304801"/>
            <a:ext cx="6858000" cy="5851526"/>
          </a:xfrm>
        </p:spPr>
        <p:txBody>
          <a:bodyPr>
            <a:normAutofit/>
          </a:bodyPr>
          <a:lstStyle/>
          <a:p>
            <a:pPr algn="ctr">
              <a:buNone/>
            </a:pPr>
            <a:r>
              <a:rPr lang="en-US" sz="3200" b="1" dirty="0" smtClean="0">
                <a:solidFill>
                  <a:srgbClr val="008000"/>
                </a:solidFill>
                <a:latin typeface="Arial"/>
                <a:ea typeface="Segoe UI" pitchFamily="34" charset="0"/>
                <a:cs typeface="Arial"/>
              </a:rPr>
              <a:t>7</a:t>
            </a:r>
          </a:p>
          <a:p>
            <a:pPr>
              <a:buNone/>
            </a:pPr>
            <a:endParaRPr lang="en-US" sz="3200" b="1" dirty="0" smtClean="0">
              <a:solidFill>
                <a:schemeClr val="tx2">
                  <a:lumMod val="50000"/>
                </a:schemeClr>
              </a:solidFill>
              <a:latin typeface="Arial"/>
              <a:ea typeface="Segoe UI" pitchFamily="34" charset="0"/>
              <a:cs typeface="Arial"/>
            </a:endParaRPr>
          </a:p>
          <a:p>
            <a:pPr algn="ctr">
              <a:buNone/>
            </a:pPr>
            <a:r>
              <a:rPr lang="en-US" sz="3200" dirty="0" smtClean="0">
                <a:solidFill>
                  <a:srgbClr val="008000"/>
                </a:solidFill>
                <a:latin typeface="Futura Condensed"/>
                <a:ea typeface="Segoe UI" pitchFamily="34" charset="0"/>
                <a:cs typeface="Futura Condensed"/>
              </a:rPr>
              <a:t>NEXT STEPS</a:t>
            </a:r>
          </a:p>
          <a:p>
            <a:pPr algn="ctr">
              <a:buNone/>
            </a:pPr>
            <a:endParaRPr lang="en-US" sz="3200" dirty="0">
              <a:solidFill>
                <a:srgbClr val="008000"/>
              </a:solidFill>
              <a:latin typeface="Futura Condensed"/>
              <a:cs typeface="Futura Condensed"/>
            </a:endParaRPr>
          </a:p>
        </p:txBody>
      </p:sp>
      <p:sp>
        <p:nvSpPr>
          <p:cNvPr id="5" name="Footer Placeholder 4"/>
          <p:cNvSpPr>
            <a:spLocks noGrp="1"/>
          </p:cNvSpPr>
          <p:nvPr>
            <p:ph type="ftr" sz="quarter" idx="11"/>
          </p:nvPr>
        </p:nvSpPr>
        <p:spPr/>
        <p:txBody>
          <a:bodyPr/>
          <a:lstStyle/>
          <a:p>
            <a:pPr algn="ctr"/>
            <a:r>
              <a:rPr lang="en-US" smtClean="0"/>
              <a:t>www.rightquestion.org </a:t>
            </a:r>
            <a:endParaRPr lang="en-US" dirty="0"/>
          </a:p>
        </p:txBody>
      </p:sp>
      <p:sp>
        <p:nvSpPr>
          <p:cNvPr id="7" name="TextBox 6"/>
          <p:cNvSpPr txBox="1"/>
          <p:nvPr/>
        </p:nvSpPr>
        <p:spPr>
          <a:xfrm>
            <a:off x="1371600" y="2209800"/>
            <a:ext cx="6858000" cy="3200400"/>
          </a:xfrm>
          <a:prstGeom prst="rect">
            <a:avLst/>
          </a:prstGeom>
          <a:noFill/>
        </p:spPr>
        <p:txBody>
          <a:bodyPr wrap="square" rtlCol="0">
            <a:spAutoFit/>
          </a:bodyPr>
          <a:lstStyle/>
          <a:p>
            <a:endParaRPr lang="en-US"/>
          </a:p>
        </p:txBody>
      </p:sp>
      <p:pic>
        <p:nvPicPr>
          <p:cNvPr id="6" name="Picture 5"/>
          <p:cNvPicPr>
            <a:picLocks noChangeAspect="1"/>
          </p:cNvPicPr>
          <p:nvPr/>
        </p:nvPicPr>
        <p:blipFill>
          <a:blip r:embed="rId2"/>
          <a:stretch>
            <a:fillRect/>
          </a:stretch>
        </p:blipFill>
        <p:spPr>
          <a:xfrm>
            <a:off x="2514600" y="2438400"/>
            <a:ext cx="4572000" cy="25146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371600"/>
            <a:ext cx="7924800" cy="4419600"/>
          </a:xfrm>
        </p:spPr>
        <p:txBody>
          <a:bodyPr>
            <a:normAutofit fontScale="92500" lnSpcReduction="10000"/>
          </a:bodyPr>
          <a:lstStyle/>
          <a:p>
            <a:pPr marL="0" indent="0">
              <a:buNone/>
            </a:pPr>
            <a:r>
              <a:rPr lang="en-US" sz="2595" dirty="0" smtClean="0">
                <a:latin typeface="Arial"/>
                <a:cs typeface="Arial"/>
              </a:rPr>
              <a:t>You can ask students to use their questions for:</a:t>
            </a:r>
          </a:p>
          <a:p>
            <a:pPr marL="457200" indent="-457200"/>
            <a:endParaRPr lang="en-US" sz="3200" dirty="0" smtClean="0">
              <a:latin typeface="Arial"/>
              <a:cs typeface="Arial"/>
            </a:endParaRPr>
          </a:p>
          <a:p>
            <a:pPr marL="457200" indent="-457200"/>
            <a:endParaRPr lang="en-US" sz="3200" dirty="0" smtClean="0">
              <a:latin typeface="Arial"/>
              <a:cs typeface="Arial"/>
            </a:endParaRPr>
          </a:p>
          <a:p>
            <a:pPr marL="457200" indent="-457200"/>
            <a:endParaRPr lang="en-US" sz="3200" dirty="0" smtClean="0">
              <a:latin typeface="Arial"/>
              <a:cs typeface="Arial"/>
            </a:endParaRPr>
          </a:p>
          <a:p>
            <a:pPr marL="457200" indent="-457200"/>
            <a:endParaRPr lang="en-US" sz="3200" dirty="0" smtClean="0">
              <a:latin typeface="Arial"/>
              <a:cs typeface="Arial"/>
            </a:endParaRPr>
          </a:p>
          <a:p>
            <a:endParaRPr lang="en-US" sz="3200" dirty="0" smtClean="0">
              <a:latin typeface="Arial"/>
              <a:cs typeface="Arial"/>
            </a:endParaRPr>
          </a:p>
          <a:p>
            <a:endParaRPr lang="en-US" sz="3027" dirty="0" smtClean="0">
              <a:latin typeface="Arial"/>
              <a:cs typeface="Arial"/>
            </a:endParaRPr>
          </a:p>
          <a:p>
            <a:r>
              <a:rPr lang="en-US" sz="2595" dirty="0" smtClean="0">
                <a:latin typeface="Arial"/>
                <a:cs typeface="Arial"/>
              </a:rPr>
              <a:t>You could also ask students to decide how they will use their questions. </a:t>
            </a:r>
          </a:p>
          <a:p>
            <a:pPr marL="514350" indent="-514350">
              <a:lnSpc>
                <a:spcPct val="80000"/>
              </a:lnSpc>
              <a:spcBef>
                <a:spcPct val="20000"/>
              </a:spcBef>
              <a:buFont typeface="+mj-lt"/>
              <a:buAutoNum type="arabicPeriod"/>
            </a:pPr>
            <a:endParaRPr lang="en-US" sz="2839" b="1" dirty="0" smtClean="0">
              <a:latin typeface="Arial"/>
              <a:ea typeface="Segoe UI" pitchFamily="34" charset="0"/>
              <a:cs typeface="Arial"/>
            </a:endParaRPr>
          </a:p>
          <a:p>
            <a:endParaRPr lang="en-US" sz="2200" dirty="0">
              <a:latin typeface="Arial"/>
              <a:cs typeface="Arial"/>
            </a:endParaRPr>
          </a:p>
        </p:txBody>
      </p:sp>
      <p:sp>
        <p:nvSpPr>
          <p:cNvPr id="8" name="Title 1"/>
          <p:cNvSpPr>
            <a:spLocks noGrp="1"/>
          </p:cNvSpPr>
          <p:nvPr>
            <p:ph type="title"/>
          </p:nvPr>
        </p:nvSpPr>
        <p:spPr>
          <a:xfrm>
            <a:off x="457200" y="266700"/>
            <a:ext cx="7467600" cy="533400"/>
          </a:xfrm>
        </p:spPr>
        <p:txBody>
          <a:bodyPr>
            <a:normAutofit fontScale="90000"/>
          </a:bodyPr>
          <a:lstStyle/>
          <a:p>
            <a:r>
              <a:rPr lang="en-US" dirty="0" smtClean="0">
                <a:solidFill>
                  <a:srgbClr val="008000"/>
                </a:solidFill>
                <a:latin typeface="Futura Condensed"/>
                <a:ea typeface="Segoe UI" pitchFamily="34" charset="0"/>
                <a:cs typeface="Futura Condensed"/>
              </a:rPr>
              <a:t>NEXT STEPS</a:t>
            </a:r>
            <a:endParaRPr lang="en-US" sz="3200" dirty="0">
              <a:solidFill>
                <a:srgbClr val="008000"/>
              </a:solidFill>
              <a:latin typeface="Futura Condensed"/>
              <a:cs typeface="Futura Condensed"/>
            </a:endParaRPr>
          </a:p>
        </p:txBody>
      </p:sp>
      <p:sp>
        <p:nvSpPr>
          <p:cNvPr id="5" name="Footer Placeholder 4"/>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graphicFrame>
        <p:nvGraphicFramePr>
          <p:cNvPr id="7" name="Table 6"/>
          <p:cNvGraphicFramePr>
            <a:graphicFrameLocks noGrp="1"/>
          </p:cNvGraphicFramePr>
          <p:nvPr/>
        </p:nvGraphicFramePr>
        <p:xfrm>
          <a:off x="1295400" y="1981200"/>
          <a:ext cx="6629400" cy="2072640"/>
        </p:xfrm>
        <a:graphic>
          <a:graphicData uri="http://schemas.openxmlformats.org/drawingml/2006/table">
            <a:tbl>
              <a:tblPr firstRow="1" bandRow="1">
                <a:tableStyleId>{5C22544A-7EE6-4342-B048-85BDC9FD1C3A}</a:tableStyleId>
              </a:tblPr>
              <a:tblGrid>
                <a:gridCol w="3314700"/>
                <a:gridCol w="3314700"/>
              </a:tblGrid>
              <a:tr h="533400">
                <a:tc>
                  <a:txBody>
                    <a:bodyPr/>
                    <a:lstStyle/>
                    <a:p>
                      <a:r>
                        <a:rPr lang="en-US" sz="1800" dirty="0" smtClean="0"/>
                        <a:t>Write Papers</a:t>
                      </a:r>
                      <a:r>
                        <a:rPr lang="en-US" sz="1800" baseline="0" dirty="0" smtClean="0"/>
                        <a:t> and Essays</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Research </a:t>
                      </a:r>
                    </a:p>
                    <a:p>
                      <a:endParaRPr lang="en-US" sz="1800" dirty="0"/>
                    </a:p>
                  </a:txBody>
                  <a:tcPr/>
                </a:tc>
              </a:tr>
              <a:tr h="350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Independent Projects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Group Projects</a:t>
                      </a:r>
                    </a:p>
                    <a:p>
                      <a:endParaRPr lang="en-US" sz="1800" dirty="0"/>
                    </a:p>
                  </a:txBody>
                  <a:tcPr/>
                </a:tc>
              </a:tr>
              <a:tr h="792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Experiments</a:t>
                      </a:r>
                    </a:p>
                    <a:p>
                      <a:r>
                        <a:rPr lang="en-US" sz="1800" dirty="0" smtClean="0"/>
                        <a:t>Presentations/Interviews</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Debates</a:t>
                      </a:r>
                    </a:p>
                    <a:p>
                      <a:r>
                        <a:rPr lang="en-US" sz="1800" dirty="0" smtClean="0"/>
                        <a:t>Socratic Seminars</a:t>
                      </a:r>
                      <a:endParaRPr lang="en-US" sz="1800"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1371600" y="381001"/>
            <a:ext cx="6858000" cy="5775326"/>
          </a:xfrm>
        </p:spPr>
        <p:txBody>
          <a:bodyPr>
            <a:normAutofit/>
          </a:bodyPr>
          <a:lstStyle/>
          <a:p>
            <a:pPr algn="ctr">
              <a:buNone/>
            </a:pPr>
            <a:r>
              <a:rPr lang="en-US" sz="3200" b="1" dirty="0" smtClean="0">
                <a:solidFill>
                  <a:srgbClr val="008000"/>
                </a:solidFill>
                <a:latin typeface="Arial"/>
                <a:ea typeface="Segoe UI" pitchFamily="34" charset="0"/>
                <a:cs typeface="Arial"/>
              </a:rPr>
              <a:t>8</a:t>
            </a:r>
          </a:p>
          <a:p>
            <a:pPr>
              <a:buNone/>
            </a:pPr>
            <a:endParaRPr lang="en-US" sz="3200" b="1" dirty="0" smtClean="0">
              <a:solidFill>
                <a:schemeClr val="tx2">
                  <a:lumMod val="50000"/>
                </a:schemeClr>
              </a:solidFill>
              <a:latin typeface="Arial"/>
              <a:ea typeface="Segoe UI" pitchFamily="34" charset="0"/>
              <a:cs typeface="Arial"/>
            </a:endParaRPr>
          </a:p>
          <a:p>
            <a:pPr algn="ctr">
              <a:buNone/>
            </a:pPr>
            <a:r>
              <a:rPr lang="en-US" sz="3200" dirty="0" smtClean="0">
                <a:solidFill>
                  <a:srgbClr val="008000"/>
                </a:solidFill>
                <a:latin typeface="Futura Condensed"/>
                <a:ea typeface="Segoe UI" pitchFamily="34" charset="0"/>
                <a:cs typeface="Futura Condensed"/>
              </a:rPr>
              <a:t>REFLECTION</a:t>
            </a:r>
            <a:endParaRPr lang="en-US" sz="3200" dirty="0" smtClean="0">
              <a:solidFill>
                <a:srgbClr val="008000"/>
              </a:solidFill>
              <a:latin typeface="Futura Condensed"/>
              <a:ea typeface="Segoe UI" pitchFamily="34" charset="0"/>
              <a:cs typeface="Futura Condensed"/>
            </a:endParaRPr>
          </a:p>
          <a:p>
            <a:pPr algn="ctr">
              <a:buNone/>
            </a:pPr>
            <a:endParaRPr lang="en-US" sz="3200" dirty="0" smtClean="0">
              <a:solidFill>
                <a:srgbClr val="008000"/>
              </a:solidFill>
              <a:latin typeface="Futura Condensed"/>
              <a:cs typeface="Futura Condensed"/>
            </a:endParaRPr>
          </a:p>
          <a:p>
            <a:pPr algn="ctr">
              <a:buNone/>
            </a:pPr>
            <a:endParaRPr lang="en-US" sz="3200" dirty="0">
              <a:solidFill>
                <a:srgbClr val="008000"/>
              </a:solidFill>
              <a:latin typeface="Futura Condensed"/>
              <a:cs typeface="Futura Condensed"/>
            </a:endParaRPr>
          </a:p>
        </p:txBody>
      </p:sp>
      <p:sp>
        <p:nvSpPr>
          <p:cNvPr id="5" name="Footer Placeholder 4"/>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sp>
        <p:nvSpPr>
          <p:cNvPr id="12" name="TextBox 11"/>
          <p:cNvSpPr txBox="1"/>
          <p:nvPr/>
        </p:nvSpPr>
        <p:spPr>
          <a:xfrm>
            <a:off x="2209800" y="2438400"/>
            <a:ext cx="5410200" cy="2438400"/>
          </a:xfrm>
          <a:prstGeom prst="rect">
            <a:avLst/>
          </a:prstGeom>
          <a:noFill/>
        </p:spPr>
        <p:txBody>
          <a:bodyPr wrap="square" rtlCol="0">
            <a:spAutoFit/>
          </a:bodyPr>
          <a:lstStyle/>
          <a:p>
            <a:endParaRPr lang="en-US" dirty="0"/>
          </a:p>
        </p:txBody>
      </p:sp>
      <p:pic>
        <p:nvPicPr>
          <p:cNvPr id="15" name="Picture 14"/>
          <p:cNvPicPr>
            <a:picLocks noChangeAspect="1"/>
          </p:cNvPicPr>
          <p:nvPr/>
        </p:nvPicPr>
        <p:blipFill>
          <a:blip r:embed="rId2"/>
          <a:stretch>
            <a:fillRect/>
          </a:stretch>
        </p:blipFill>
        <p:spPr>
          <a:xfrm>
            <a:off x="3200400" y="2438400"/>
            <a:ext cx="3505200" cy="3232150"/>
          </a:xfrm>
          <a:prstGeom prst="rect">
            <a:avLst/>
          </a:prstGeom>
        </p:spPr>
      </p:pic>
      <p:pic>
        <p:nvPicPr>
          <p:cNvPr id="16" name="Picture 15"/>
          <p:cNvPicPr>
            <a:picLocks noChangeAspect="1" noChangeArrowheads="1"/>
          </p:cNvPicPr>
          <p:nvPr/>
        </p:nvPicPr>
        <p:blipFill>
          <a:blip r:embed="rId3"/>
          <a:srcRect/>
          <a:stretch>
            <a:fillRect/>
          </a:stretch>
        </p:blipFill>
        <p:spPr bwMode="auto">
          <a:xfrm>
            <a:off x="4038600" y="2743199"/>
            <a:ext cx="1516063" cy="990601"/>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228600" indent="-228600">
              <a:lnSpc>
                <a:spcPct val="80000"/>
              </a:lnSpc>
              <a:spcBef>
                <a:spcPct val="20000"/>
              </a:spcBef>
            </a:pPr>
            <a:r>
              <a:rPr lang="en-US" sz="2200" dirty="0" smtClean="0">
                <a:latin typeface="Arial"/>
                <a:ea typeface="Segoe UI" pitchFamily="34" charset="0"/>
                <a:cs typeface="Arial"/>
              </a:rPr>
              <a:t>Ask students to think about the work they have done, what they have learned and its value.  For example, you can use questions like: </a:t>
            </a:r>
          </a:p>
          <a:p>
            <a:pPr marL="0" indent="0">
              <a:lnSpc>
                <a:spcPct val="80000"/>
              </a:lnSpc>
              <a:spcBef>
                <a:spcPct val="20000"/>
              </a:spcBef>
              <a:buNone/>
            </a:pPr>
            <a:endParaRPr lang="en-US" sz="2200" dirty="0" smtClean="0">
              <a:latin typeface="Arial"/>
              <a:ea typeface="Segoe UI" pitchFamily="34" charset="0"/>
              <a:cs typeface="Arial"/>
            </a:endParaRPr>
          </a:p>
          <a:p>
            <a:pPr marL="342900" indent="-342900">
              <a:lnSpc>
                <a:spcPct val="80000"/>
              </a:lnSpc>
              <a:spcBef>
                <a:spcPct val="20000"/>
              </a:spcBef>
              <a:buNone/>
            </a:pPr>
            <a:r>
              <a:rPr lang="en-US" sz="2200" dirty="0" smtClean="0">
                <a:latin typeface="Arial"/>
                <a:ea typeface="Segoe UI" pitchFamily="34" charset="0"/>
                <a:cs typeface="Arial"/>
              </a:rPr>
              <a:t>What did you learn?</a:t>
            </a:r>
          </a:p>
          <a:p>
            <a:pPr marL="342900" indent="-342900">
              <a:lnSpc>
                <a:spcPct val="80000"/>
              </a:lnSpc>
              <a:spcBef>
                <a:spcPct val="20000"/>
              </a:spcBef>
              <a:buNone/>
            </a:pPr>
            <a:endParaRPr lang="en-US" sz="2200" dirty="0" smtClean="0">
              <a:latin typeface="Arial"/>
              <a:ea typeface="Segoe UI" pitchFamily="34" charset="0"/>
              <a:cs typeface="Arial"/>
            </a:endParaRPr>
          </a:p>
          <a:p>
            <a:pPr marL="342900" indent="-342900">
              <a:lnSpc>
                <a:spcPct val="80000"/>
              </a:lnSpc>
              <a:spcBef>
                <a:spcPct val="20000"/>
              </a:spcBef>
              <a:buNone/>
            </a:pPr>
            <a:endParaRPr lang="en-US" sz="2200" dirty="0" smtClean="0">
              <a:latin typeface="Arial"/>
              <a:ea typeface="Segoe UI" pitchFamily="34" charset="0"/>
              <a:cs typeface="Arial"/>
            </a:endParaRPr>
          </a:p>
          <a:p>
            <a:pPr marL="342900" indent="-342900">
              <a:lnSpc>
                <a:spcPct val="80000"/>
              </a:lnSpc>
              <a:spcBef>
                <a:spcPct val="20000"/>
              </a:spcBef>
              <a:buNone/>
            </a:pPr>
            <a:r>
              <a:rPr lang="en-US" sz="2200" dirty="0" smtClean="0">
                <a:latin typeface="Arial"/>
                <a:ea typeface="Segoe UI" pitchFamily="34" charset="0"/>
                <a:cs typeface="Arial"/>
              </a:rPr>
              <a:t>What is the value of learning to ask your  own questions?</a:t>
            </a:r>
          </a:p>
          <a:p>
            <a:pPr marL="342900" indent="-342900">
              <a:lnSpc>
                <a:spcPct val="80000"/>
              </a:lnSpc>
              <a:spcBef>
                <a:spcPct val="20000"/>
              </a:spcBef>
              <a:buNone/>
            </a:pPr>
            <a:endParaRPr lang="en-US" sz="2200" dirty="0" smtClean="0">
              <a:latin typeface="Arial"/>
              <a:ea typeface="Segoe UI" pitchFamily="34" charset="0"/>
              <a:cs typeface="Arial"/>
            </a:endParaRPr>
          </a:p>
          <a:p>
            <a:pPr marL="342900" indent="-342900">
              <a:lnSpc>
                <a:spcPct val="80000"/>
              </a:lnSpc>
              <a:spcBef>
                <a:spcPct val="20000"/>
              </a:spcBef>
              <a:buNone/>
            </a:pPr>
            <a:endParaRPr lang="en-US" sz="2200" dirty="0" smtClean="0">
              <a:latin typeface="Arial"/>
              <a:ea typeface="Segoe UI" pitchFamily="34" charset="0"/>
              <a:cs typeface="Arial"/>
            </a:endParaRPr>
          </a:p>
          <a:p>
            <a:pPr marL="342900" indent="-342900">
              <a:lnSpc>
                <a:spcPct val="80000"/>
              </a:lnSpc>
              <a:spcBef>
                <a:spcPct val="20000"/>
              </a:spcBef>
              <a:buNone/>
            </a:pPr>
            <a:r>
              <a:rPr lang="en-US" sz="2200" dirty="0" smtClean="0">
                <a:latin typeface="Arial"/>
                <a:ea typeface="Segoe UI" pitchFamily="34" charset="0"/>
                <a:cs typeface="Arial"/>
              </a:rPr>
              <a:t>How can you use what you learned? </a:t>
            </a:r>
          </a:p>
          <a:p>
            <a:endParaRPr lang="en-US" sz="2200" dirty="0" smtClean="0">
              <a:latin typeface="Arial"/>
              <a:cs typeface="Arial"/>
            </a:endParaRPr>
          </a:p>
          <a:p>
            <a:pPr>
              <a:buNone/>
            </a:pPr>
            <a:r>
              <a:rPr lang="en-US" sz="2200" b="1" dirty="0" smtClean="0">
                <a:solidFill>
                  <a:srgbClr val="FF6600"/>
                </a:solidFill>
                <a:latin typeface="Arial"/>
                <a:cs typeface="Arial"/>
              </a:rPr>
              <a:t>TIP:    </a:t>
            </a:r>
            <a:r>
              <a:rPr lang="en-US" sz="2200" dirty="0" smtClean="0">
                <a:solidFill>
                  <a:srgbClr val="FF6600"/>
                </a:solidFill>
                <a:latin typeface="Arial"/>
                <a:cs typeface="Arial"/>
              </a:rPr>
              <a:t>Use one or more reflection questions.</a:t>
            </a:r>
          </a:p>
          <a:p>
            <a:pPr>
              <a:buNone/>
            </a:pPr>
            <a:r>
              <a:rPr lang="en-US" sz="2200" dirty="0" smtClean="0">
                <a:solidFill>
                  <a:srgbClr val="FF6600"/>
                </a:solidFill>
                <a:latin typeface="Arial"/>
                <a:ea typeface="Segoe UI" pitchFamily="34" charset="0"/>
                <a:cs typeface="Arial"/>
              </a:rPr>
              <a:t>           Ask one question at a time.</a:t>
            </a:r>
          </a:p>
          <a:p>
            <a:endParaRPr lang="en-US" sz="2200" dirty="0">
              <a:latin typeface="Arial"/>
              <a:cs typeface="Arial"/>
            </a:endParaRPr>
          </a:p>
        </p:txBody>
      </p:sp>
      <p:sp>
        <p:nvSpPr>
          <p:cNvPr id="6" name="Title 1"/>
          <p:cNvSpPr>
            <a:spLocks noGrp="1"/>
          </p:cNvSpPr>
          <p:nvPr>
            <p:ph type="title"/>
          </p:nvPr>
        </p:nvSpPr>
        <p:spPr>
          <a:xfrm>
            <a:off x="457200" y="533400"/>
            <a:ext cx="7467600" cy="533400"/>
          </a:xfrm>
        </p:spPr>
        <p:txBody>
          <a:bodyPr>
            <a:noAutofit/>
          </a:bodyPr>
          <a:lstStyle/>
          <a:p>
            <a:r>
              <a:rPr lang="en-US" dirty="0" smtClean="0">
                <a:solidFill>
                  <a:srgbClr val="008000"/>
                </a:solidFill>
                <a:latin typeface="Futura Condensed"/>
                <a:ea typeface="Segoe UI" pitchFamily="34" charset="0"/>
                <a:cs typeface="Futura Condensed"/>
              </a:rPr>
              <a:t>REFLECTION</a:t>
            </a:r>
            <a:endParaRPr lang="en-US" dirty="0">
              <a:solidFill>
                <a:srgbClr val="008000"/>
              </a:solidFill>
              <a:latin typeface="Futura Condensed"/>
              <a:cs typeface="Futura Condensed"/>
            </a:endParaRPr>
          </a:p>
        </p:txBody>
      </p:sp>
      <p:sp>
        <p:nvSpPr>
          <p:cNvPr id="5" name="Footer Placeholder 4"/>
          <p:cNvSpPr>
            <a:spLocks noGrp="1"/>
          </p:cNvSpPr>
          <p:nvPr>
            <p:ph type="ftr" sz="quarter" idx="11"/>
          </p:nvPr>
        </p:nvSpPr>
        <p:spPr/>
        <p:txBody>
          <a:bodyPr/>
          <a:lstStyle/>
          <a:p>
            <a:pPr algn="ctr"/>
            <a:r>
              <a:rPr lang="en-US" smtClean="0"/>
              <a:t>www.rightquestion.org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r>
              <a:rPr lang="en-US" sz="2200" dirty="0" smtClean="0">
                <a:latin typeface="Arial"/>
                <a:cs typeface="Arial"/>
              </a:rPr>
              <a:t>Additional materials to help you teach the QFT are available at  </a:t>
            </a:r>
            <a:r>
              <a:rPr lang="en-US" sz="2200" u="sng" dirty="0" smtClean="0">
                <a:latin typeface="Arial"/>
                <a:cs typeface="Arial"/>
                <a:hlinkClick r:id="rId2"/>
              </a:rPr>
              <a:t>www.rightquestion.org</a:t>
            </a:r>
            <a:r>
              <a:rPr lang="en-US" sz="2200" dirty="0" smtClean="0">
                <a:latin typeface="Arial"/>
                <a:cs typeface="Arial"/>
              </a:rPr>
              <a:t>.    </a:t>
            </a:r>
          </a:p>
          <a:p>
            <a:endParaRPr lang="en-US" sz="2200" dirty="0" smtClean="0">
              <a:latin typeface="Arial"/>
              <a:cs typeface="Arial"/>
            </a:endParaRPr>
          </a:p>
          <a:p>
            <a:r>
              <a:rPr lang="en-US" sz="2200" dirty="0" smtClean="0">
                <a:latin typeface="Arial"/>
                <a:cs typeface="Arial"/>
              </a:rPr>
              <a:t>For a comprehensive description of how to use the Question Formulation Technique™ in the classroom please see the book: </a:t>
            </a:r>
            <a:r>
              <a:rPr lang="en-US" sz="2200" u="sng" dirty="0" smtClean="0">
                <a:latin typeface="Arial"/>
                <a:cs typeface="Arial"/>
              </a:rPr>
              <a:t>Make Just One Change:  Teach Students to Ask Their Own Questions</a:t>
            </a:r>
            <a:r>
              <a:rPr lang="en-US" sz="2200" dirty="0">
                <a:latin typeface="Arial"/>
                <a:cs typeface="Arial"/>
              </a:rPr>
              <a:t> </a:t>
            </a:r>
            <a:r>
              <a:rPr lang="en-US" sz="2200" dirty="0" smtClean="0">
                <a:latin typeface="Arial"/>
                <a:cs typeface="Arial"/>
              </a:rPr>
              <a:t>(2011: Harvard Education Press). http://</a:t>
            </a:r>
            <a:r>
              <a:rPr lang="en-US" sz="2200" dirty="0" err="1" smtClean="0">
                <a:latin typeface="Arial"/>
                <a:cs typeface="Arial"/>
              </a:rPr>
              <a:t>www.hepg.org</a:t>
            </a:r>
            <a:r>
              <a:rPr lang="en-US" sz="2200" dirty="0" smtClean="0">
                <a:latin typeface="Arial"/>
                <a:cs typeface="Arial"/>
              </a:rPr>
              <a:t>/</a:t>
            </a:r>
            <a:r>
              <a:rPr lang="en-US" sz="2200" dirty="0" err="1" smtClean="0">
                <a:latin typeface="Arial"/>
                <a:cs typeface="Arial"/>
              </a:rPr>
              <a:t>hep</a:t>
            </a:r>
            <a:r>
              <a:rPr lang="en-US" sz="2200" dirty="0" smtClean="0">
                <a:latin typeface="Arial"/>
                <a:cs typeface="Arial"/>
              </a:rPr>
              <a:t>/book/144/</a:t>
            </a:r>
            <a:r>
              <a:rPr lang="en-US" sz="2200" dirty="0" err="1" smtClean="0">
                <a:latin typeface="Arial"/>
                <a:cs typeface="Arial"/>
              </a:rPr>
              <a:t>MakeJustOneChange</a:t>
            </a:r>
            <a:endParaRPr lang="en-US" sz="2200" dirty="0" smtClean="0">
              <a:latin typeface="Arial"/>
              <a:cs typeface="Arial"/>
            </a:endParaRPr>
          </a:p>
          <a:p>
            <a:pPr>
              <a:buNone/>
            </a:pPr>
            <a:endParaRPr lang="en-US" sz="2200" dirty="0" smtClean="0">
              <a:latin typeface="Arial"/>
              <a:cs typeface="Arial"/>
            </a:endParaRPr>
          </a:p>
          <a:p>
            <a:r>
              <a:rPr lang="en-US" sz="2200" dirty="0" smtClean="0">
                <a:latin typeface="Arial"/>
                <a:cs typeface="Arial"/>
              </a:rPr>
              <a:t> We would appreciate any insights, suggestions or feedback about this presentation.   </a:t>
            </a:r>
          </a:p>
          <a:p>
            <a:endParaRPr lang="en-US" sz="2400" b="1" dirty="0" smtClean="0">
              <a:latin typeface="Arial"/>
              <a:cs typeface="Arial"/>
            </a:endParaRPr>
          </a:p>
          <a:p>
            <a:pPr algn="ctr">
              <a:buNone/>
            </a:pPr>
            <a:r>
              <a:rPr lang="en-US" sz="2400" b="1" dirty="0" smtClean="0">
                <a:latin typeface="Arial"/>
                <a:cs typeface="Arial"/>
              </a:rPr>
              <a:t>Thank you!</a:t>
            </a:r>
            <a:endParaRPr lang="en-US" sz="2400" dirty="0" smtClean="0">
              <a:latin typeface="Arial"/>
              <a:cs typeface="Arial"/>
            </a:endParaRPr>
          </a:p>
          <a:p>
            <a:endParaRPr lang="en-US" sz="2200" dirty="0">
              <a:latin typeface="Arial"/>
              <a:cs typeface="Arial"/>
            </a:endParaRPr>
          </a:p>
        </p:txBody>
      </p:sp>
      <p:sp>
        <p:nvSpPr>
          <p:cNvPr id="5" name="Footer Placeholder 4"/>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7467600" cy="4724400"/>
          </a:xfrm>
        </p:spPr>
        <p:txBody>
          <a:bodyPr>
            <a:normAutofit/>
          </a:bodyPr>
          <a:lstStyle/>
          <a:p>
            <a:pPr marL="0" indent="0">
              <a:buNone/>
            </a:pPr>
            <a:r>
              <a:rPr lang="en-US" sz="2200" dirty="0" smtClean="0">
                <a:latin typeface="Arial"/>
                <a:cs typeface="Arial"/>
              </a:rPr>
              <a:t>Students can use their questions for many purposes, including the following:</a:t>
            </a:r>
          </a:p>
          <a:p>
            <a:pPr marL="1371600" lvl="5" indent="0"/>
            <a:r>
              <a:rPr lang="en-US" sz="2200" dirty="0" smtClean="0">
                <a:latin typeface="Arial"/>
                <a:cs typeface="Arial"/>
              </a:rPr>
              <a:t>Conduct Research</a:t>
            </a:r>
          </a:p>
          <a:p>
            <a:pPr marL="1371600" lvl="5" indent="0"/>
            <a:r>
              <a:rPr lang="en-US" sz="2200" dirty="0" smtClean="0">
                <a:latin typeface="Arial"/>
                <a:cs typeface="Arial"/>
              </a:rPr>
              <a:t>Reports</a:t>
            </a:r>
          </a:p>
          <a:p>
            <a:pPr marL="1371600" lvl="5" indent="0"/>
            <a:r>
              <a:rPr lang="en-US" sz="2200" dirty="0" smtClean="0">
                <a:latin typeface="Arial"/>
                <a:cs typeface="Arial"/>
              </a:rPr>
              <a:t>Conduct Experiments</a:t>
            </a:r>
          </a:p>
          <a:p>
            <a:pPr marL="1371600" lvl="5" indent="0"/>
            <a:r>
              <a:rPr lang="en-US" sz="2200" dirty="0" smtClean="0">
                <a:latin typeface="Arial"/>
                <a:cs typeface="Arial"/>
              </a:rPr>
              <a:t>Independent Projects</a:t>
            </a:r>
          </a:p>
          <a:p>
            <a:pPr marL="1371600" lvl="5" indent="0"/>
            <a:r>
              <a:rPr lang="en-US" sz="2200" dirty="0" smtClean="0">
                <a:latin typeface="Arial"/>
                <a:cs typeface="Arial"/>
              </a:rPr>
              <a:t>Write Papers/Essays</a:t>
            </a:r>
          </a:p>
          <a:p>
            <a:pPr marL="1371600" lvl="5" indent="0"/>
            <a:r>
              <a:rPr lang="en-US" sz="2200" dirty="0" smtClean="0">
                <a:latin typeface="Arial"/>
                <a:cs typeface="Arial"/>
              </a:rPr>
              <a:t>Group and Individual Projects</a:t>
            </a:r>
          </a:p>
          <a:p>
            <a:pPr marL="1371600" lvl="5" indent="0"/>
            <a:r>
              <a:rPr lang="en-US" sz="2200" dirty="0" smtClean="0">
                <a:latin typeface="Arial"/>
                <a:cs typeface="Arial"/>
              </a:rPr>
              <a:t>Socratic Seminars/Debates</a:t>
            </a:r>
          </a:p>
          <a:p>
            <a:pPr marL="1371600" lvl="5" indent="0"/>
            <a:r>
              <a:rPr lang="en-US" sz="2200" dirty="0" smtClean="0">
                <a:latin typeface="Arial"/>
                <a:cs typeface="Arial"/>
              </a:rPr>
              <a:t>Prepare for Presentations/Interviews</a:t>
            </a:r>
          </a:p>
          <a:p>
            <a:endParaRPr lang="en-US" sz="2200" dirty="0" smtClean="0">
              <a:latin typeface="Arial"/>
              <a:cs typeface="Arial"/>
            </a:endParaRPr>
          </a:p>
          <a:p>
            <a:pPr>
              <a:buNone/>
            </a:pPr>
            <a:endParaRPr lang="en-US" sz="2200" dirty="0">
              <a:latin typeface="Arial"/>
              <a:cs typeface="Arial"/>
            </a:endParaRPr>
          </a:p>
        </p:txBody>
      </p:sp>
      <p:sp>
        <p:nvSpPr>
          <p:cNvPr id="6" name="Title 1"/>
          <p:cNvSpPr>
            <a:spLocks noGrp="1"/>
          </p:cNvSpPr>
          <p:nvPr>
            <p:ph type="title"/>
          </p:nvPr>
        </p:nvSpPr>
        <p:spPr>
          <a:xfrm>
            <a:off x="457200" y="266700"/>
            <a:ext cx="7467600" cy="533400"/>
          </a:xfrm>
        </p:spPr>
        <p:txBody>
          <a:bodyPr>
            <a:normAutofit fontScale="90000"/>
          </a:bodyPr>
          <a:lstStyle/>
          <a:p>
            <a:r>
              <a:rPr lang="en-US" dirty="0" smtClean="0">
                <a:solidFill>
                  <a:srgbClr val="008000"/>
                </a:solidFill>
                <a:latin typeface="Futura Condensed"/>
                <a:ea typeface="Segoe UI" pitchFamily="34" charset="0"/>
                <a:cs typeface="Futura Condensed"/>
              </a:rPr>
              <a:t>USING STUDENT QUESTIONS</a:t>
            </a:r>
            <a:endParaRPr lang="en-US" sz="3200" dirty="0">
              <a:solidFill>
                <a:srgbClr val="008000"/>
              </a:solidFill>
              <a:latin typeface="Futura Condensed"/>
              <a:cs typeface="Futura Condensed"/>
            </a:endParaRPr>
          </a:p>
        </p:txBody>
      </p:sp>
      <p:sp>
        <p:nvSpPr>
          <p:cNvPr id="5" name="Footer Placeholder 4"/>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487362"/>
          </a:xfrm>
        </p:spPr>
        <p:txBody>
          <a:bodyPr>
            <a:noAutofit/>
          </a:bodyPr>
          <a:lstStyle/>
          <a:p>
            <a:r>
              <a:rPr lang="en-US" sz="3200" dirty="0" smtClean="0">
                <a:solidFill>
                  <a:srgbClr val="008000"/>
                </a:solidFill>
                <a:latin typeface="Futura Condensed"/>
                <a:cs typeface="Futura Condensed"/>
              </a:rPr>
              <a:t>COMPONENTS OF THE QUESTION FORMULATION TECHNIQUE™</a:t>
            </a:r>
            <a:endParaRPr lang="en-US" sz="3200" dirty="0">
              <a:solidFill>
                <a:srgbClr val="008000"/>
              </a:solidFill>
              <a:latin typeface="Futura Condensed"/>
              <a:cs typeface="Futura Condensed"/>
            </a:endParaRPr>
          </a:p>
        </p:txBody>
      </p:sp>
      <p:sp>
        <p:nvSpPr>
          <p:cNvPr id="5" name="Content Placeholder 2"/>
          <p:cNvSpPr>
            <a:spLocks noGrp="1"/>
          </p:cNvSpPr>
          <p:nvPr>
            <p:ph sz="quarter" idx="1"/>
          </p:nvPr>
        </p:nvSpPr>
        <p:spPr>
          <a:xfrm>
            <a:off x="457200" y="1295400"/>
            <a:ext cx="7848600" cy="4419600"/>
          </a:xfrm>
        </p:spPr>
        <p:txBody>
          <a:bodyPr>
            <a:normAutofit/>
          </a:bodyPr>
          <a:lstStyle/>
          <a:p>
            <a:pPr marL="635000" indent="-520700">
              <a:buNone/>
            </a:pPr>
            <a:endParaRPr lang="en-US" sz="2200" b="1" dirty="0" smtClean="0">
              <a:latin typeface="Arial"/>
              <a:cs typeface="Arial"/>
            </a:endParaRPr>
          </a:p>
          <a:p>
            <a:pPr marL="635000" indent="-520700">
              <a:buNone/>
            </a:pPr>
            <a:r>
              <a:rPr lang="en-US" sz="2200" b="1" dirty="0" smtClean="0">
                <a:latin typeface="Arial"/>
                <a:cs typeface="Arial"/>
              </a:rPr>
              <a:t>1. The Question Focus (QFocus)</a:t>
            </a:r>
          </a:p>
          <a:p>
            <a:pPr marL="635000" indent="-520700">
              <a:buNone/>
            </a:pPr>
            <a:r>
              <a:rPr lang="en-US" sz="2200" b="1" dirty="0" smtClean="0">
                <a:latin typeface="Arial"/>
                <a:cs typeface="Arial"/>
              </a:rPr>
              <a:t>2. The Rules for Producing Questions</a:t>
            </a:r>
            <a:endParaRPr lang="en-US" sz="2200" dirty="0" smtClean="0">
              <a:latin typeface="Arial"/>
              <a:cs typeface="Arial"/>
            </a:endParaRPr>
          </a:p>
          <a:p>
            <a:pPr marL="635000" indent="-520700">
              <a:buNone/>
            </a:pPr>
            <a:r>
              <a:rPr lang="en-US" sz="2200" b="1" dirty="0" smtClean="0">
                <a:latin typeface="Arial"/>
                <a:cs typeface="Arial"/>
              </a:rPr>
              <a:t>3. Producing Questions</a:t>
            </a:r>
            <a:endParaRPr lang="en-US" sz="2200" dirty="0" smtClean="0">
              <a:latin typeface="Arial"/>
              <a:cs typeface="Arial"/>
            </a:endParaRPr>
          </a:p>
          <a:p>
            <a:pPr marL="635000" indent="-520700">
              <a:buNone/>
            </a:pPr>
            <a:r>
              <a:rPr lang="en-US" sz="2200" b="1" dirty="0" smtClean="0">
                <a:latin typeface="Arial"/>
                <a:cs typeface="Arial"/>
              </a:rPr>
              <a:t>4. Categorizing Questions</a:t>
            </a:r>
            <a:endParaRPr lang="en-US" sz="2200" dirty="0" smtClean="0">
              <a:latin typeface="Arial"/>
              <a:cs typeface="Arial"/>
            </a:endParaRPr>
          </a:p>
          <a:p>
            <a:pPr marL="635000" indent="-520700">
              <a:buNone/>
            </a:pPr>
            <a:r>
              <a:rPr lang="en-US" sz="2200" b="1" dirty="0" smtClean="0">
                <a:latin typeface="Arial"/>
                <a:cs typeface="Arial"/>
              </a:rPr>
              <a:t>5. Prioritizing Questions</a:t>
            </a:r>
            <a:endParaRPr lang="en-US" sz="2200" dirty="0" smtClean="0">
              <a:latin typeface="Arial"/>
              <a:cs typeface="Arial"/>
            </a:endParaRPr>
          </a:p>
          <a:p>
            <a:pPr marL="635000" indent="-520700">
              <a:buNone/>
            </a:pPr>
            <a:r>
              <a:rPr lang="en-US" sz="2200" b="1" dirty="0" smtClean="0">
                <a:latin typeface="Arial"/>
                <a:cs typeface="Arial"/>
              </a:rPr>
              <a:t>6</a:t>
            </a:r>
            <a:r>
              <a:rPr lang="en-US" sz="2200" b="1" dirty="0" smtClean="0">
                <a:latin typeface="Arial"/>
                <a:cs typeface="Arial"/>
              </a:rPr>
              <a:t>. </a:t>
            </a:r>
            <a:r>
              <a:rPr lang="en-US" sz="2200" b="1" dirty="0" smtClean="0">
                <a:latin typeface="Arial"/>
                <a:cs typeface="Arial"/>
              </a:rPr>
              <a:t>Next </a:t>
            </a:r>
            <a:r>
              <a:rPr lang="en-US" sz="2200" b="1" dirty="0" smtClean="0">
                <a:latin typeface="Arial"/>
                <a:cs typeface="Arial"/>
              </a:rPr>
              <a:t>Steps</a:t>
            </a:r>
            <a:endParaRPr lang="en-US" sz="2200" dirty="0" smtClean="0">
              <a:latin typeface="Arial"/>
              <a:cs typeface="Arial"/>
            </a:endParaRPr>
          </a:p>
          <a:p>
            <a:pPr marL="635000" indent="-520700">
              <a:buNone/>
            </a:pPr>
            <a:r>
              <a:rPr lang="en-US" sz="2200" b="1" dirty="0" smtClean="0">
                <a:latin typeface="Arial"/>
                <a:cs typeface="Arial"/>
              </a:rPr>
              <a:t>7. Reflection </a:t>
            </a:r>
            <a:endParaRPr lang="en-US" sz="2200" dirty="0" smtClean="0">
              <a:latin typeface="Arial"/>
              <a:cs typeface="Arial"/>
            </a:endParaRPr>
          </a:p>
          <a:p>
            <a:pPr marL="1035050" indent="-525463">
              <a:buClrTx/>
              <a:buFont typeface="+mj-lt"/>
              <a:buAutoNum type="arabicPeriod"/>
            </a:pPr>
            <a:endParaRPr lang="en-US" dirty="0" smtClean="0">
              <a:latin typeface="Cambria"/>
              <a:ea typeface="Segoe UI" pitchFamily="34" charset="0"/>
              <a:cs typeface="Cambria"/>
            </a:endParaRPr>
          </a:p>
          <a:p>
            <a:pPr>
              <a:buNone/>
            </a:pPr>
            <a:endParaRPr lang="en-US" dirty="0">
              <a:latin typeface="Cambria"/>
              <a:cs typeface="Cambria"/>
            </a:endParaRPr>
          </a:p>
        </p:txBody>
      </p:sp>
      <p:sp>
        <p:nvSpPr>
          <p:cNvPr id="6" name="Footer Placeholder 5"/>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1371600" y="457201"/>
            <a:ext cx="6858000" cy="5699126"/>
          </a:xfrm>
        </p:spPr>
        <p:txBody>
          <a:bodyPr>
            <a:normAutofit/>
          </a:bodyPr>
          <a:lstStyle/>
          <a:p>
            <a:pPr algn="ctr">
              <a:buNone/>
            </a:pPr>
            <a:r>
              <a:rPr lang="en-US" sz="3200" b="1" dirty="0" smtClean="0">
                <a:solidFill>
                  <a:srgbClr val="008000"/>
                </a:solidFill>
                <a:latin typeface="Arial"/>
                <a:ea typeface="Segoe UI" pitchFamily="34" charset="0"/>
                <a:cs typeface="Arial"/>
              </a:rPr>
              <a:t>1</a:t>
            </a:r>
            <a:endParaRPr lang="en-US" sz="3200" b="1" dirty="0" smtClean="0">
              <a:solidFill>
                <a:schemeClr val="tx2">
                  <a:lumMod val="50000"/>
                </a:schemeClr>
              </a:solidFill>
              <a:latin typeface="Arial"/>
              <a:ea typeface="Segoe UI" pitchFamily="34" charset="0"/>
              <a:cs typeface="Arial"/>
            </a:endParaRPr>
          </a:p>
          <a:p>
            <a:pPr algn="ctr">
              <a:buNone/>
            </a:pPr>
            <a:endParaRPr lang="en-US" sz="3200" dirty="0" smtClean="0">
              <a:solidFill>
                <a:srgbClr val="008000"/>
              </a:solidFill>
              <a:latin typeface="Futura Condensed"/>
              <a:ea typeface="Segoe UI" pitchFamily="34" charset="0"/>
              <a:cs typeface="Futura Condensed"/>
            </a:endParaRPr>
          </a:p>
          <a:p>
            <a:pPr algn="ctr">
              <a:buNone/>
            </a:pPr>
            <a:r>
              <a:rPr lang="en-US" sz="3200" dirty="0" smtClean="0">
                <a:solidFill>
                  <a:srgbClr val="008000"/>
                </a:solidFill>
                <a:latin typeface="Futura Condensed"/>
                <a:ea typeface="Segoe UI" pitchFamily="34" charset="0"/>
                <a:cs typeface="Futura Condensed"/>
              </a:rPr>
              <a:t>THE QUESTION FOCUS (QFOCUS)</a:t>
            </a:r>
            <a:endParaRPr lang="en-US" sz="3200" dirty="0">
              <a:solidFill>
                <a:srgbClr val="008000"/>
              </a:solidFill>
              <a:latin typeface="Futura Condensed"/>
              <a:cs typeface="Futura Condensed"/>
            </a:endParaRPr>
          </a:p>
        </p:txBody>
      </p:sp>
      <p:sp>
        <p:nvSpPr>
          <p:cNvPr id="5" name="Footer Placeholder 4"/>
          <p:cNvSpPr>
            <a:spLocks noGrp="1"/>
          </p:cNvSpPr>
          <p:nvPr>
            <p:ph type="ftr" sz="quarter" idx="11"/>
          </p:nvPr>
        </p:nvSpPr>
        <p:spPr/>
        <p:txBody>
          <a:bodyPr/>
          <a:lstStyle/>
          <a:p>
            <a:pPr algn="ctr"/>
            <a:r>
              <a:rPr lang="en-US" smtClean="0"/>
              <a:t>www.rightquestion.org </a:t>
            </a:r>
            <a:endParaRPr lang="en-US" dirty="0"/>
          </a:p>
        </p:txBody>
      </p:sp>
      <p:sp>
        <p:nvSpPr>
          <p:cNvPr id="7" name="Rectangle 6"/>
          <p:cNvSpPr/>
          <p:nvPr/>
        </p:nvSpPr>
        <p:spPr>
          <a:xfrm>
            <a:off x="2286000" y="3429000"/>
            <a:ext cx="4572000" cy="0"/>
          </a:xfrm>
          <a:prstGeom prst="rect">
            <a:avLst/>
          </a:prstGeom>
        </p:spPr>
        <p:txBody>
          <a:bodyPr/>
          <a:lstStyle/>
          <a:p>
            <a:endParaRPr lang="en-US"/>
          </a:p>
        </p:txBody>
      </p:sp>
      <p:pic>
        <p:nvPicPr>
          <p:cNvPr id="8" name="Picture 7"/>
          <p:cNvPicPr>
            <a:picLocks noChangeAspect="1"/>
          </p:cNvPicPr>
          <p:nvPr/>
        </p:nvPicPr>
        <p:blipFill>
          <a:blip r:embed="rId2"/>
          <a:stretch>
            <a:fillRect/>
          </a:stretch>
        </p:blipFill>
        <p:spPr>
          <a:xfrm>
            <a:off x="3124200" y="2819400"/>
            <a:ext cx="3048000" cy="2362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8000"/>
                </a:solidFill>
                <a:latin typeface="Futura Condensed"/>
                <a:cs typeface="Futura Condensed"/>
              </a:rPr>
              <a:t>THE QUESTION FOCUS (Q-FOCUS)</a:t>
            </a:r>
            <a:endParaRPr lang="en-US" dirty="0"/>
          </a:p>
        </p:txBody>
      </p:sp>
      <p:sp>
        <p:nvSpPr>
          <p:cNvPr id="3" name="Content Placeholder 2"/>
          <p:cNvSpPr>
            <a:spLocks noGrp="1"/>
          </p:cNvSpPr>
          <p:nvPr>
            <p:ph sz="quarter" idx="1"/>
          </p:nvPr>
        </p:nvSpPr>
        <p:spPr>
          <a:xfrm>
            <a:off x="457200" y="1600200"/>
            <a:ext cx="7924800" cy="4800600"/>
          </a:xfrm>
        </p:spPr>
        <p:txBody>
          <a:bodyPr>
            <a:normAutofit/>
          </a:bodyPr>
          <a:lstStyle/>
          <a:p>
            <a:pPr marL="0" indent="0">
              <a:buNone/>
            </a:pPr>
            <a:r>
              <a:rPr lang="en-US" sz="2400" dirty="0" smtClean="0">
                <a:latin typeface="Arial"/>
                <a:ea typeface="Segoe UI" pitchFamily="34" charset="0"/>
                <a:cs typeface="Arial"/>
              </a:rPr>
              <a:t>A simple statement, a visual or aural aid to help students generate questions.</a:t>
            </a:r>
          </a:p>
          <a:p>
            <a:pPr marL="0" indent="0">
              <a:buNone/>
            </a:pPr>
            <a:endParaRPr lang="en-US" sz="2400" dirty="0" smtClean="0">
              <a:latin typeface="Arial"/>
              <a:ea typeface="Segoe UI" pitchFamily="34" charset="0"/>
              <a:cs typeface="Arial"/>
            </a:endParaRPr>
          </a:p>
          <a:p>
            <a:pPr marL="1097280" lvl="4" indent="0">
              <a:buFont typeface="Wingdings" charset="2"/>
              <a:buChar char="§"/>
            </a:pPr>
            <a:r>
              <a:rPr lang="en-US" sz="2000" dirty="0" smtClean="0">
                <a:latin typeface="Arial"/>
                <a:ea typeface="Segoe UI" pitchFamily="34" charset="0"/>
                <a:cs typeface="Arial"/>
                <a:sym typeface="Wingdings"/>
              </a:rPr>
              <a:t>Created from </a:t>
            </a:r>
            <a:r>
              <a:rPr lang="en-US" sz="2000" b="1" i="1" dirty="0" smtClean="0">
                <a:latin typeface="Arial"/>
                <a:ea typeface="Segoe UI" pitchFamily="34" charset="0"/>
                <a:cs typeface="Arial"/>
                <a:sym typeface="Wingdings"/>
              </a:rPr>
              <a:t>curriculum content.</a:t>
            </a:r>
            <a:endParaRPr lang="en-US" sz="2000" b="1" dirty="0" smtClean="0">
              <a:latin typeface="Arial"/>
              <a:ea typeface="Segoe UI" pitchFamily="34" charset="0"/>
              <a:cs typeface="Arial"/>
            </a:endParaRPr>
          </a:p>
          <a:p>
            <a:pPr marL="0" indent="0">
              <a:buNone/>
            </a:pPr>
            <a:endParaRPr lang="en-US" sz="2200" dirty="0" smtClean="0">
              <a:latin typeface="Arial"/>
              <a:ea typeface="Segoe UI" pitchFamily="34" charset="0"/>
              <a:cs typeface="Arial"/>
            </a:endParaRPr>
          </a:p>
          <a:p>
            <a:pPr marL="0" indent="0">
              <a:buNone/>
            </a:pPr>
            <a:endParaRPr lang="en-US" sz="2200" dirty="0" smtClean="0">
              <a:latin typeface="Arial"/>
              <a:ea typeface="Segoe UI" pitchFamily="34" charset="0"/>
              <a:cs typeface="Arial"/>
            </a:endParaRPr>
          </a:p>
          <a:p>
            <a:r>
              <a:rPr lang="en-US" sz="2200" dirty="0" smtClean="0">
                <a:latin typeface="Arial"/>
                <a:ea typeface="Segoe UI" pitchFamily="34" charset="0"/>
                <a:cs typeface="Arial"/>
              </a:rPr>
              <a:t>You will need to design a QFocus every time you use the QFT.</a:t>
            </a:r>
          </a:p>
          <a:p>
            <a:endParaRPr lang="en-US" sz="2200" b="1" dirty="0" smtClean="0">
              <a:solidFill>
                <a:schemeClr val="accent2">
                  <a:lumMod val="75000"/>
                </a:schemeClr>
              </a:solidFill>
              <a:latin typeface="Arial"/>
              <a:ea typeface="Segoe UI" pitchFamily="34" charset="0"/>
              <a:cs typeface="Arial"/>
            </a:endParaRPr>
          </a:p>
          <a:p>
            <a:endParaRPr lang="en-US" sz="2200" b="1" dirty="0" smtClean="0">
              <a:solidFill>
                <a:schemeClr val="accent2">
                  <a:lumMod val="75000"/>
                </a:schemeClr>
              </a:solidFill>
              <a:latin typeface="Arial"/>
              <a:ea typeface="Segoe UI" pitchFamily="34" charset="0"/>
              <a:cs typeface="Arial"/>
            </a:endParaRPr>
          </a:p>
          <a:p>
            <a:endParaRPr lang="en-US" dirty="0"/>
          </a:p>
        </p:txBody>
      </p:sp>
      <p:sp>
        <p:nvSpPr>
          <p:cNvPr id="5" name="Footer Placeholder 4"/>
          <p:cNvSpPr>
            <a:spLocks noGrp="1"/>
          </p:cNvSpPr>
          <p:nvPr>
            <p:ph type="ftr" sz="quarter" idx="11"/>
          </p:nvPr>
        </p:nvSpPr>
        <p:spPr/>
        <p:txBody>
          <a:bodyPr/>
          <a:lstStyle/>
          <a:p>
            <a:pPr algn="ctr"/>
            <a:r>
              <a:rPr lang="en-US" smtClean="0"/>
              <a:t>www.rightquestion.org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15962"/>
          </a:xfrm>
        </p:spPr>
        <p:txBody>
          <a:bodyPr>
            <a:noAutofit/>
          </a:bodyPr>
          <a:lstStyle/>
          <a:p>
            <a:r>
              <a:rPr lang="en-US" dirty="0" smtClean="0">
                <a:solidFill>
                  <a:srgbClr val="008000"/>
                </a:solidFill>
                <a:latin typeface="Futura Condensed"/>
                <a:cs typeface="Futura Condensed"/>
              </a:rPr>
              <a:t>THE QUESTION FOCUS (Q-FOCUS)</a:t>
            </a:r>
            <a:endParaRPr lang="en-US" dirty="0">
              <a:solidFill>
                <a:srgbClr val="008000"/>
              </a:solidFill>
              <a:latin typeface="Futura Condensed"/>
              <a:cs typeface="Futura Condensed"/>
            </a:endParaRPr>
          </a:p>
        </p:txBody>
      </p:sp>
      <p:sp>
        <p:nvSpPr>
          <p:cNvPr id="5" name="Content Placeholder 2"/>
          <p:cNvSpPr>
            <a:spLocks noGrp="1"/>
          </p:cNvSpPr>
          <p:nvPr>
            <p:ph sz="quarter" idx="1"/>
          </p:nvPr>
        </p:nvSpPr>
        <p:spPr>
          <a:xfrm>
            <a:off x="457200" y="1219200"/>
            <a:ext cx="7848600" cy="4419600"/>
          </a:xfrm>
        </p:spPr>
        <p:txBody>
          <a:bodyPr>
            <a:normAutofit/>
          </a:bodyPr>
          <a:lstStyle/>
          <a:p>
            <a:pPr marL="0" indent="0">
              <a:buNone/>
            </a:pPr>
            <a:r>
              <a:rPr lang="en-US" sz="2400" dirty="0" smtClean="0">
                <a:latin typeface="Arial"/>
                <a:ea typeface="Segoe UI" pitchFamily="34" charset="0"/>
                <a:cs typeface="Arial"/>
              </a:rPr>
              <a:t>The QFocus should be designed to accomplish one or more of the following:</a:t>
            </a:r>
          </a:p>
          <a:p>
            <a:endParaRPr lang="en-US" dirty="0" smtClean="0">
              <a:latin typeface="Arial"/>
              <a:ea typeface="Segoe UI" pitchFamily="34" charset="0"/>
              <a:cs typeface="Arial"/>
            </a:endParaRPr>
          </a:p>
          <a:p>
            <a:pPr marL="2006600" lvl="1" indent="-273050">
              <a:buClr>
                <a:schemeClr val="tx1"/>
              </a:buClr>
              <a:buSzPct val="90000"/>
              <a:buFont typeface="Wingdings" charset="2"/>
              <a:buChar char="§"/>
            </a:pPr>
            <a:r>
              <a:rPr lang="en-US" sz="2400" b="1" dirty="0" smtClean="0">
                <a:latin typeface="Arial"/>
                <a:ea typeface="Segoe UI" pitchFamily="34" charset="0"/>
                <a:cs typeface="Arial"/>
              </a:rPr>
              <a:t>Generate Interest</a:t>
            </a:r>
          </a:p>
          <a:p>
            <a:pPr marL="2006600" lvl="1" indent="-273050">
              <a:buClr>
                <a:schemeClr val="tx1"/>
              </a:buClr>
              <a:buSzPct val="90000"/>
              <a:buFont typeface="Wingdings" charset="2"/>
              <a:buChar char="§"/>
            </a:pPr>
            <a:r>
              <a:rPr lang="en-US" sz="2400" b="1" dirty="0" smtClean="0">
                <a:latin typeface="Arial"/>
                <a:ea typeface="Segoe UI" pitchFamily="34" charset="0"/>
                <a:cs typeface="Arial"/>
              </a:rPr>
              <a:t>Stimulate New Thinking</a:t>
            </a:r>
          </a:p>
          <a:p>
            <a:pPr marL="2006600" lvl="1" indent="-273050">
              <a:buClr>
                <a:schemeClr val="tx1"/>
              </a:buClr>
              <a:buSzPct val="90000"/>
              <a:buFont typeface="Wingdings" charset="2"/>
              <a:buChar char="§"/>
            </a:pPr>
            <a:r>
              <a:rPr lang="en-US" sz="2400" b="1" dirty="0" smtClean="0">
                <a:latin typeface="Arial"/>
                <a:ea typeface="Segoe UI" pitchFamily="34" charset="0"/>
                <a:cs typeface="Arial"/>
              </a:rPr>
              <a:t>Introduce a Topic</a:t>
            </a:r>
          </a:p>
          <a:p>
            <a:pPr marL="2006600" lvl="1" indent="-273050">
              <a:buClr>
                <a:schemeClr val="tx1"/>
              </a:buClr>
              <a:buSzPct val="90000"/>
              <a:buFont typeface="Wingdings" charset="2"/>
              <a:buChar char="§"/>
            </a:pPr>
            <a:r>
              <a:rPr lang="en-US" sz="2400" b="1" dirty="0">
                <a:latin typeface="Arial"/>
                <a:ea typeface="Segoe UI" pitchFamily="34" charset="0"/>
                <a:cs typeface="Arial"/>
              </a:rPr>
              <a:t>Set a Learning </a:t>
            </a:r>
            <a:r>
              <a:rPr lang="en-US" sz="2400" b="1" dirty="0" smtClean="0">
                <a:latin typeface="Arial"/>
                <a:ea typeface="Segoe UI" pitchFamily="34" charset="0"/>
                <a:cs typeface="Arial"/>
              </a:rPr>
              <a:t>Agenda</a:t>
            </a:r>
          </a:p>
          <a:p>
            <a:pPr marL="2006600" lvl="1" indent="-273050">
              <a:buClr>
                <a:schemeClr val="tx1"/>
              </a:buClr>
              <a:buSzPct val="90000"/>
              <a:buFont typeface="Wingdings" charset="2"/>
              <a:buChar char="§"/>
            </a:pPr>
            <a:r>
              <a:rPr lang="en-US" sz="2400" b="1" dirty="0" smtClean="0">
                <a:latin typeface="Arial"/>
                <a:ea typeface="Segoe UI" pitchFamily="34" charset="0"/>
                <a:cs typeface="Arial"/>
              </a:rPr>
              <a:t>Deepen Comprehension</a:t>
            </a:r>
          </a:p>
          <a:p>
            <a:pPr marL="2006600" lvl="1" indent="-273050">
              <a:buClr>
                <a:schemeClr val="tx1"/>
              </a:buClr>
              <a:buSzPct val="90000"/>
              <a:buFont typeface="Wingdings" charset="2"/>
              <a:buChar char="§"/>
            </a:pPr>
            <a:r>
              <a:rPr lang="en-US" sz="2400" b="1" dirty="0" smtClean="0">
                <a:latin typeface="Arial"/>
                <a:ea typeface="Segoe UI" pitchFamily="34" charset="0"/>
                <a:cs typeface="Arial"/>
              </a:rPr>
              <a:t>Formative Assessment</a:t>
            </a:r>
          </a:p>
          <a:p>
            <a:pPr marL="1035050" indent="-525463">
              <a:buClrTx/>
              <a:buNone/>
            </a:pPr>
            <a:endParaRPr lang="en-US" dirty="0" smtClean="0">
              <a:latin typeface="Arial"/>
              <a:ea typeface="Segoe UI" pitchFamily="34" charset="0"/>
              <a:cs typeface="Arial"/>
            </a:endParaRPr>
          </a:p>
          <a:p>
            <a:endParaRPr lang="en-US" dirty="0">
              <a:latin typeface="Arial"/>
              <a:cs typeface="Arial"/>
            </a:endParaRPr>
          </a:p>
        </p:txBody>
      </p:sp>
      <p:sp>
        <p:nvSpPr>
          <p:cNvPr id="6" name="Footer Placeholder 5"/>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001000" cy="4343400"/>
          </a:xfrm>
        </p:spPr>
        <p:txBody>
          <a:bodyPr>
            <a:normAutofit fontScale="92500" lnSpcReduction="10000"/>
          </a:bodyPr>
          <a:lstStyle/>
          <a:p>
            <a:pPr>
              <a:buNone/>
            </a:pPr>
            <a:r>
              <a:rPr lang="en-US" sz="2595" b="1" dirty="0" smtClean="0">
                <a:latin typeface="Arial"/>
                <a:ea typeface="Segoe UI" pitchFamily="34" charset="0"/>
                <a:cs typeface="Arial"/>
              </a:rPr>
              <a:t>The QFocus:</a:t>
            </a:r>
          </a:p>
          <a:p>
            <a:pPr>
              <a:buNone/>
            </a:pPr>
            <a:endParaRPr lang="en-US" sz="2595" b="1" dirty="0" smtClean="0">
              <a:latin typeface="Arial"/>
              <a:ea typeface="Segoe UI" pitchFamily="34" charset="0"/>
              <a:cs typeface="Arial"/>
            </a:endParaRPr>
          </a:p>
          <a:p>
            <a:pPr>
              <a:buNone/>
            </a:pPr>
            <a:r>
              <a:rPr lang="en-US" sz="2595" dirty="0" smtClean="0">
                <a:latin typeface="Arial"/>
                <a:cs typeface="Arial"/>
              </a:rPr>
              <a:t>Should:</a:t>
            </a:r>
          </a:p>
          <a:p>
            <a:r>
              <a:rPr lang="en-US" sz="2595" b="1" dirty="0" smtClean="0">
                <a:latin typeface="Arial"/>
                <a:cs typeface="Arial"/>
              </a:rPr>
              <a:t>be brief.</a:t>
            </a:r>
            <a:endParaRPr lang="en-US" sz="2595" dirty="0" smtClean="0">
              <a:latin typeface="Arial"/>
              <a:cs typeface="Arial"/>
            </a:endParaRPr>
          </a:p>
          <a:p>
            <a:r>
              <a:rPr lang="en-US" sz="2595" b="1" dirty="0" smtClean="0">
                <a:latin typeface="Arial"/>
                <a:cs typeface="Arial"/>
              </a:rPr>
              <a:t>provoke or stimulate new lines of thinking.</a:t>
            </a:r>
            <a:endParaRPr lang="en-US" sz="2595" dirty="0" smtClean="0">
              <a:latin typeface="Arial"/>
              <a:cs typeface="Arial"/>
            </a:endParaRPr>
          </a:p>
          <a:p>
            <a:pPr>
              <a:buNone/>
            </a:pPr>
            <a:endParaRPr lang="en-US" sz="2595" dirty="0" smtClean="0">
              <a:latin typeface="Arial"/>
              <a:cs typeface="Arial"/>
            </a:endParaRPr>
          </a:p>
          <a:p>
            <a:pPr>
              <a:buNone/>
            </a:pPr>
            <a:r>
              <a:rPr lang="en-US" sz="2595" dirty="0" smtClean="0">
                <a:latin typeface="Arial"/>
                <a:cs typeface="Arial"/>
              </a:rPr>
              <a:t>Should NOT:</a:t>
            </a:r>
          </a:p>
          <a:p>
            <a:r>
              <a:rPr lang="en-US" sz="2595" b="1" dirty="0" smtClean="0">
                <a:latin typeface="Arial"/>
                <a:cs typeface="Arial"/>
              </a:rPr>
              <a:t>be a question.</a:t>
            </a:r>
            <a:endParaRPr lang="en-US" sz="2595" dirty="0" smtClean="0">
              <a:latin typeface="Arial"/>
              <a:cs typeface="Arial"/>
            </a:endParaRPr>
          </a:p>
          <a:p>
            <a:pPr>
              <a:buNone/>
            </a:pPr>
            <a:endParaRPr lang="en-US" sz="2595" b="1" dirty="0" smtClean="0">
              <a:latin typeface="Arial"/>
              <a:cs typeface="Arial"/>
            </a:endParaRPr>
          </a:p>
          <a:p>
            <a:r>
              <a:rPr lang="en-US" sz="2595" dirty="0" smtClean="0">
                <a:solidFill>
                  <a:srgbClr val="FF6600"/>
                </a:solidFill>
                <a:latin typeface="Arial"/>
                <a:cs typeface="Arial"/>
              </a:rPr>
              <a:t>Tip:  Use the criteria above for evaluating your QFocus</a:t>
            </a:r>
            <a:r>
              <a:rPr lang="en-US" sz="2200" dirty="0" smtClean="0">
                <a:solidFill>
                  <a:srgbClr val="FF6600"/>
                </a:solidFill>
                <a:latin typeface="Arial"/>
                <a:cs typeface="Arial"/>
              </a:rPr>
              <a:t>. </a:t>
            </a:r>
          </a:p>
          <a:p>
            <a:pPr lvl="0"/>
            <a:endParaRPr lang="en-US" sz="2200" b="1" dirty="0" smtClean="0">
              <a:latin typeface="Arial"/>
              <a:cs typeface="Arial"/>
            </a:endParaRPr>
          </a:p>
          <a:p>
            <a:pPr>
              <a:buNone/>
            </a:pPr>
            <a:endParaRPr lang="en-US" b="1" dirty="0" smtClean="0">
              <a:latin typeface="Arial"/>
              <a:ea typeface="Segoe UI" pitchFamily="34" charset="0"/>
              <a:cs typeface="Arial"/>
            </a:endParaRPr>
          </a:p>
          <a:p>
            <a:endParaRPr lang="en-US" dirty="0" smtClean="0">
              <a:latin typeface="Segoe UI" pitchFamily="34" charset="0"/>
              <a:ea typeface="Segoe UI" pitchFamily="34" charset="0"/>
              <a:cs typeface="Segoe UI" pitchFamily="34" charset="0"/>
            </a:endParaRPr>
          </a:p>
          <a:p>
            <a:endParaRPr lang="en-US" dirty="0"/>
          </a:p>
        </p:txBody>
      </p:sp>
      <p:sp>
        <p:nvSpPr>
          <p:cNvPr id="6" name="Title 1"/>
          <p:cNvSpPr>
            <a:spLocks noGrp="1"/>
          </p:cNvSpPr>
          <p:nvPr>
            <p:ph type="title"/>
          </p:nvPr>
        </p:nvSpPr>
        <p:spPr>
          <a:xfrm>
            <a:off x="457200" y="518319"/>
            <a:ext cx="8305800" cy="487362"/>
          </a:xfrm>
        </p:spPr>
        <p:txBody>
          <a:bodyPr>
            <a:noAutofit/>
          </a:bodyPr>
          <a:lstStyle/>
          <a:p>
            <a:r>
              <a:rPr lang="en-US" dirty="0" smtClean="0">
                <a:solidFill>
                  <a:srgbClr val="008000"/>
                </a:solidFill>
                <a:latin typeface="Futura Condensed"/>
                <a:cs typeface="Futura Condensed"/>
              </a:rPr>
              <a:t>THE QUESTION FOCUS (Q-FOCUS)</a:t>
            </a:r>
            <a:endParaRPr lang="en-US" dirty="0">
              <a:solidFill>
                <a:srgbClr val="008000"/>
              </a:solidFill>
              <a:latin typeface="Futura Condensed"/>
              <a:cs typeface="Futura Condensed"/>
            </a:endParaRPr>
          </a:p>
        </p:txBody>
      </p:sp>
      <p:sp>
        <p:nvSpPr>
          <p:cNvPr id="5" name="Footer Placeholder 4"/>
          <p:cNvSpPr>
            <a:spLocks noGrp="1"/>
          </p:cNvSpPr>
          <p:nvPr>
            <p:ph type="ftr" sz="quarter" idx="11"/>
          </p:nvPr>
        </p:nvSpPr>
        <p:spPr/>
        <p:txBody>
          <a:bodyPr/>
          <a:lstStyle/>
          <a:p>
            <a:pPr algn="ctr"/>
            <a:r>
              <a:rPr lang="en-US" dirty="0" err="1" smtClean="0"/>
              <a:t>www.rightquestion.org</a:t>
            </a:r>
            <a:r>
              <a:rPr lang="en-US" dirty="0" smtClean="0"/>
              <a:t>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1663</TotalTime>
  <Words>1610</Words>
  <Application>Microsoft Macintosh PowerPoint</Application>
  <PresentationFormat>Letter Paper (8.5x11 in)</PresentationFormat>
  <Paragraphs>313</Paragraphs>
  <Slides>36</Slides>
  <Notes>1</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Origin</vt:lpstr>
      <vt:lpstr>Slide 1</vt:lpstr>
      <vt:lpstr>ABOUT THIS PRESENTATION</vt:lpstr>
      <vt:lpstr>WHAT IS THE QUESTION FORMULATION TECHNIQUE™?</vt:lpstr>
      <vt:lpstr>USING STUDENT QUESTIONS</vt:lpstr>
      <vt:lpstr>COMPONENTS OF THE QUESTION FORMULATION TECHNIQUE™</vt:lpstr>
      <vt:lpstr>Slide 6</vt:lpstr>
      <vt:lpstr>THE QUESTION FOCUS (Q-FOCUS)</vt:lpstr>
      <vt:lpstr>THE QUESTION FOCUS (Q-FOCUS)</vt:lpstr>
      <vt:lpstr>THE QUESTION FOCUS (Q-FOCUS)</vt:lpstr>
      <vt:lpstr>THE QUESTION FOCUS (Q-FOCUS)</vt:lpstr>
      <vt:lpstr>THE QUESTION FOCUS (Q-FOCUS)</vt:lpstr>
      <vt:lpstr>Slide 12</vt:lpstr>
      <vt:lpstr>RULES FOR PRODUCING QUESTIONS</vt:lpstr>
      <vt:lpstr>RULES FOR PRODUCING QUESTIONS</vt:lpstr>
      <vt:lpstr>Slide 15</vt:lpstr>
      <vt:lpstr>Slide 16</vt:lpstr>
      <vt:lpstr>Slide 17</vt:lpstr>
      <vt:lpstr>PRODUCING QUESTIONS</vt:lpstr>
      <vt:lpstr>Slide 19</vt:lpstr>
      <vt:lpstr>CATEGORIZING QUESTIONS</vt:lpstr>
      <vt:lpstr>CATEGORIZING QUESTIONS</vt:lpstr>
      <vt:lpstr>CATEGORIZING QUESTIONS</vt:lpstr>
      <vt:lpstr>CATEGORIZING QUESTIONS</vt:lpstr>
      <vt:lpstr>CATEGORIZING QUESTIONS</vt:lpstr>
      <vt:lpstr>Slide 25</vt:lpstr>
      <vt:lpstr>PRIORITIZING QUESTIONS</vt:lpstr>
      <vt:lpstr>PRIORITIZING QUESTIONS</vt:lpstr>
      <vt:lpstr>Slide 28</vt:lpstr>
      <vt:lpstr>Slide 29</vt:lpstr>
      <vt:lpstr>REPORTS</vt:lpstr>
      <vt:lpstr>REPORTS</vt:lpstr>
      <vt:lpstr>Slide 32</vt:lpstr>
      <vt:lpstr>NEXT STEPS</vt:lpstr>
      <vt:lpstr>Slide 34</vt:lpstr>
      <vt:lpstr>REFLECTION</vt:lpstr>
      <vt:lpstr>Slide 36</vt:lpstr>
    </vt:vector>
  </TitlesOfParts>
  <Company>The Right Question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ONE CHANGE:  TEACHING YOUR STUDENTS TO FORMULATE THEIR OWN QUESTIONS   </dc:title>
  <dc:creator>Dan Rothstein</dc:creator>
  <cp:lastModifiedBy>Luz Santana</cp:lastModifiedBy>
  <cp:revision>105</cp:revision>
  <cp:lastPrinted>2013-09-05T18:55:48Z</cp:lastPrinted>
  <dcterms:created xsi:type="dcterms:W3CDTF">2013-09-05T18:05:04Z</dcterms:created>
  <dcterms:modified xsi:type="dcterms:W3CDTF">2013-09-05T19:49:11Z</dcterms:modified>
</cp:coreProperties>
</file>